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2" r:id="rId5"/>
    <p:sldId id="293" r:id="rId6"/>
    <p:sldId id="273" r:id="rId7"/>
    <p:sldId id="264" r:id="rId8"/>
    <p:sldId id="282" r:id="rId9"/>
    <p:sldId id="292" r:id="rId10"/>
    <p:sldId id="262" r:id="rId11"/>
    <p:sldId id="284" r:id="rId12"/>
    <p:sldId id="266" r:id="rId13"/>
    <p:sldId id="277" r:id="rId14"/>
    <p:sldId id="285" r:id="rId15"/>
    <p:sldId id="287" r:id="rId16"/>
    <p:sldId id="289" r:id="rId17"/>
    <p:sldId id="290" r:id="rId18"/>
    <p:sldId id="291" r:id="rId19"/>
    <p:sldId id="278" r:id="rId20"/>
    <p:sldId id="288" r:id="rId21"/>
    <p:sldId id="259" r:id="rId22"/>
    <p:sldId id="286" r:id="rId23"/>
    <p:sldId id="281" r:id="rId24"/>
    <p:sldId id="270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Now Bold Bold" panose="020B0600000101010101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000" autoAdjust="0"/>
  </p:normalViewPr>
  <p:slideViewPr>
    <p:cSldViewPr>
      <p:cViewPr varScale="1">
        <p:scale>
          <a:sx n="48" d="100"/>
          <a:sy n="48" d="100"/>
        </p:scale>
        <p:origin x="12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ED02D-3F1C-498D-81FB-9DBCC9AB071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BDEB-4A87-478C-9DAA-9B7CEC333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캡스톤</a:t>
            </a:r>
            <a:r>
              <a:rPr lang="ko-KR" altLang="en-US" dirty="0"/>
              <a:t> 디자인 졸업작품으로</a:t>
            </a:r>
            <a:endParaRPr lang="en-US" altLang="ko-KR" dirty="0"/>
          </a:p>
          <a:p>
            <a:r>
              <a:rPr lang="ko-KR" altLang="en-US" dirty="0"/>
              <a:t>일본여행 플랜 커뮤니티 발표를 맡은 강성현입니다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0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작품을 설계 하기 위한 구성요소는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1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작품의 동작원리는 </a:t>
            </a:r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9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설계 결과에 대해 말씀드리겠습니다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우선 좌측에는 사용된 </a:t>
            </a:r>
            <a:r>
              <a:rPr lang="ko-KR" altLang="en-US" dirty="0" err="1"/>
              <a:t>디펜던시들과</a:t>
            </a:r>
            <a:r>
              <a:rPr lang="ko-KR" altLang="en-US" dirty="0"/>
              <a:t> 버전 정보이며</a:t>
            </a:r>
            <a:endParaRPr lang="en-US" altLang="ko-KR" dirty="0"/>
          </a:p>
          <a:p>
            <a:r>
              <a:rPr lang="ko-KR" altLang="en-US" dirty="0"/>
              <a:t>우측에는 모든 코드</a:t>
            </a:r>
            <a:r>
              <a:rPr lang="en-US" altLang="ko-KR" dirty="0"/>
              <a:t>/</a:t>
            </a:r>
            <a:r>
              <a:rPr lang="ko-KR" altLang="en-US" dirty="0"/>
              <a:t>파일 목록입니다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18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사진의 경우 인덱스 초기 화면 페이지이며</a:t>
            </a:r>
            <a:endParaRPr lang="en-US" altLang="ko-KR" dirty="0"/>
          </a:p>
          <a:p>
            <a:r>
              <a:rPr lang="ko-KR" altLang="en-US" dirty="0"/>
              <a:t>화살표를 따라 각 사진과 같은 페이지로 이동해서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시현에서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4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관련 코드들입니다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 관련 기능 구현을 위해 </a:t>
            </a:r>
            <a:r>
              <a:rPr lang="en-US" altLang="ko-KR" dirty="0"/>
              <a:t>Article </a:t>
            </a:r>
            <a:r>
              <a:rPr lang="ko-KR" altLang="en-US" dirty="0"/>
              <a:t>과 관련된</a:t>
            </a:r>
            <a:endParaRPr lang="en-US" altLang="ko-KR" dirty="0"/>
          </a:p>
          <a:p>
            <a:r>
              <a:rPr lang="en-US" altLang="ko-KR" dirty="0" err="1"/>
              <a:t>Dto</a:t>
            </a:r>
            <a:r>
              <a:rPr lang="en-US" altLang="ko-KR" dirty="0"/>
              <a:t>, entity , repository, controller </a:t>
            </a:r>
            <a:r>
              <a:rPr lang="ko-KR" altLang="en-US" dirty="0"/>
              <a:t>파일을 만들었으며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12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기능 구현을 위해 </a:t>
            </a:r>
            <a:r>
              <a:rPr lang="en-US" altLang="ko-KR" dirty="0"/>
              <a:t>comment </a:t>
            </a:r>
            <a:r>
              <a:rPr lang="ko-KR" altLang="en-US" dirty="0"/>
              <a:t>와 관련된</a:t>
            </a:r>
            <a:endParaRPr lang="en-US" altLang="ko-KR" dirty="0"/>
          </a:p>
          <a:p>
            <a:r>
              <a:rPr lang="en-US" altLang="ko-KR" dirty="0" err="1"/>
              <a:t>Dto</a:t>
            </a:r>
            <a:r>
              <a:rPr lang="en-US" altLang="ko-KR" dirty="0"/>
              <a:t>, entity, repository </a:t>
            </a:r>
            <a:r>
              <a:rPr lang="ko-KR" altLang="en-US" dirty="0"/>
              <a:t>를 구현했으며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댓글 기능은 </a:t>
            </a:r>
            <a:r>
              <a:rPr lang="en-US" altLang="ko-KR" dirty="0"/>
              <a:t>REST API </a:t>
            </a:r>
            <a:r>
              <a:rPr lang="ko-KR" altLang="en-US" dirty="0"/>
              <a:t>를 사용했기에 서비스 계층도 추가되었습니다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93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해당 작품의 가장 중요 기능인 동선 설정 관련</a:t>
            </a:r>
            <a:endParaRPr lang="en-US" altLang="ko-KR" dirty="0"/>
          </a:p>
          <a:p>
            <a:r>
              <a:rPr lang="ko-KR" altLang="en-US" dirty="0"/>
              <a:t>코드의 구현 내용입니다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9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5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서버 관리와 배포에 대해 말씀드리겠습니다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 </a:t>
            </a:r>
            <a:r>
              <a:rPr lang="ko-KR" altLang="en-US" dirty="0"/>
              <a:t>에 </a:t>
            </a:r>
            <a:r>
              <a:rPr lang="en-US" altLang="ko-KR" dirty="0"/>
              <a:t>ec2 </a:t>
            </a:r>
            <a:r>
              <a:rPr lang="ko-KR" altLang="en-US" dirty="0"/>
              <a:t>서버와 </a:t>
            </a:r>
            <a:r>
              <a:rPr lang="en-US" altLang="ko-KR" dirty="0" err="1"/>
              <a:t>rds</a:t>
            </a:r>
            <a:r>
              <a:rPr lang="en-US" altLang="ko-KR" dirty="0"/>
              <a:t> </a:t>
            </a:r>
            <a:r>
              <a:rPr lang="ko-KR" altLang="en-US" dirty="0"/>
              <a:t>를 구축하였으며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최종 완성된 파일은 인텔리제이를 통해 </a:t>
            </a:r>
            <a:r>
              <a:rPr lang="en-US" altLang="ko-KR" dirty="0"/>
              <a:t>jar </a:t>
            </a:r>
            <a:r>
              <a:rPr lang="ko-KR" altLang="en-US" dirty="0"/>
              <a:t>파일로 압축한 후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Filezilla</a:t>
            </a:r>
            <a:r>
              <a:rPr lang="en-US" altLang="ko-KR" dirty="0"/>
              <a:t> </a:t>
            </a:r>
            <a:r>
              <a:rPr lang="ko-KR" altLang="en-US" dirty="0"/>
              <a:t>이용해 </a:t>
            </a:r>
            <a:r>
              <a:rPr lang="en-US" altLang="ko-KR" dirty="0"/>
              <a:t>~~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</a:t>
            </a:r>
            <a:r>
              <a:rPr lang="en-US" altLang="ko-KR" dirty="0"/>
              <a:t>~ ~ ~ ~ </a:t>
            </a:r>
            <a:r>
              <a:rPr lang="ko-KR" altLang="en-US" dirty="0"/>
              <a:t>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21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해당 작품 설계를 </a:t>
            </a:r>
            <a:r>
              <a:rPr lang="ko-KR" altLang="en-US" dirty="0" err="1"/>
              <a:t>하게된</a:t>
            </a:r>
            <a:r>
              <a:rPr lang="ko-KR" altLang="en-US" dirty="0"/>
              <a:t> 개요로써</a:t>
            </a:r>
            <a:r>
              <a:rPr lang="en-US" altLang="ko-KR" dirty="0"/>
              <a:t>, </a:t>
            </a:r>
            <a:r>
              <a:rPr lang="ko-KR" altLang="en-US" dirty="0"/>
              <a:t>사회적 기술적 배경에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</a:t>
            </a:r>
            <a:r>
              <a:rPr lang="en-US" altLang="ko-KR" dirty="0"/>
              <a:t>10</a:t>
            </a:r>
            <a:r>
              <a:rPr lang="ko-KR" altLang="en-US" dirty="0"/>
              <a:t>월부터 일본</a:t>
            </a:r>
            <a:r>
              <a:rPr lang="en-US" altLang="ko-KR" dirty="0"/>
              <a:t>~ </a:t>
            </a:r>
            <a:r>
              <a:rPr lang="ko-KR" altLang="en-US" dirty="0"/>
              <a:t>엔화 </a:t>
            </a:r>
            <a:r>
              <a:rPr lang="en-US" altLang="ko-KR" dirty="0"/>
              <a:t>~ </a:t>
            </a:r>
            <a:r>
              <a:rPr lang="ko-KR" altLang="en-US" dirty="0"/>
              <a:t>해외</a:t>
            </a:r>
            <a:r>
              <a:rPr lang="en-US" altLang="ko-KR" dirty="0"/>
              <a:t>~ </a:t>
            </a:r>
            <a:r>
              <a:rPr lang="ko-KR" altLang="en-US" dirty="0"/>
              <a:t>넘는다는 사실을 </a:t>
            </a:r>
            <a:r>
              <a:rPr lang="ko-KR" altLang="en-US" dirty="0" err="1"/>
              <a:t>알게되었고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최근 사람들이 해외여행</a:t>
            </a:r>
            <a:r>
              <a:rPr lang="en-US" altLang="ko-KR" dirty="0"/>
              <a:t>, </a:t>
            </a:r>
            <a:r>
              <a:rPr lang="ko-KR" altLang="en-US" dirty="0"/>
              <a:t>특히 일본여행에 관심이 많다는 사회적 배경에 대해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3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해당 배경과 관련된 웹사이트를 찾아본 결과 </a:t>
            </a:r>
            <a:r>
              <a:rPr lang="en-US" altLang="ko-KR" dirty="0"/>
              <a:t>//</a:t>
            </a:r>
          </a:p>
          <a:p>
            <a:r>
              <a:rPr lang="ko-KR" altLang="en-US" dirty="0"/>
              <a:t>일본 여행 커뮤니티 사이트와</a:t>
            </a:r>
            <a:r>
              <a:rPr lang="en-US" altLang="ko-KR" dirty="0"/>
              <a:t>, </a:t>
            </a:r>
            <a:r>
              <a:rPr lang="ko-KR" altLang="en-US" dirty="0"/>
              <a:t>일본 여행 정보 제공하는 사이트는 존재하는 것을 확인했습니다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35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더해 개인적으로 진행한 인터뷰를 통해 </a:t>
            </a:r>
            <a:endParaRPr lang="en-US" altLang="ko-KR" dirty="0"/>
          </a:p>
          <a:p>
            <a:r>
              <a:rPr lang="ko-KR" altLang="en-US" dirty="0"/>
              <a:t>여행 동선을 짜는데 어려움을 겪는 사람이 많다는 것을 알게 되었고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위해 여행 동선을 제공해주는 커뮤니티 사이트에 대한 아이디어 도출을 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7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아이디어를 실제로 설계하기 위해</a:t>
            </a:r>
            <a:endParaRPr lang="en-US" altLang="ko-KR" dirty="0"/>
          </a:p>
          <a:p>
            <a:r>
              <a:rPr lang="ko-KR" altLang="en-US" dirty="0"/>
              <a:t>다음 그림과 같은 마인드맵으로 생각을 정리했습니다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4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상세 설계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마인드맵을 통해 얻은 아이디어에 대해 세부 목표로써 </a:t>
            </a:r>
            <a:endParaRPr lang="en-US" altLang="ko-KR" dirty="0"/>
          </a:p>
          <a:p>
            <a:r>
              <a:rPr lang="ko-KR" altLang="en-US" dirty="0"/>
              <a:t>다음과 같은 네가지 주요 기능에 대해 구현하고자 설계 하게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 / ~~ / ~~ / ~~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7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상세 설계를 통해</a:t>
            </a:r>
            <a:endParaRPr lang="en-US" altLang="ko-KR" dirty="0"/>
          </a:p>
          <a:p>
            <a:r>
              <a:rPr lang="ko-KR" altLang="en-US" dirty="0"/>
              <a:t>마인드맵을 발전시켜 설계도를 작성했으며</a:t>
            </a:r>
            <a:endParaRPr lang="en-US" altLang="ko-KR" dirty="0"/>
          </a:p>
          <a:p>
            <a:r>
              <a:rPr lang="ko-KR" altLang="en-US" dirty="0"/>
              <a:t>유저 플로우는 다음 그림의 화살표와 같이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02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프론트엔드</a:t>
            </a:r>
            <a:r>
              <a:rPr lang="ko-KR" altLang="en-US" dirty="0"/>
              <a:t> 페이지의 원활한 구축을 위해 </a:t>
            </a:r>
            <a:endParaRPr lang="en-US" altLang="ko-KR" dirty="0"/>
          </a:p>
          <a:p>
            <a:r>
              <a:rPr lang="ko-KR" altLang="en-US" dirty="0"/>
              <a:t>화면설계도를 작성하였으며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게시판 </a:t>
            </a:r>
            <a:r>
              <a:rPr lang="en-US" altLang="ko-KR" dirty="0"/>
              <a:t>DB </a:t>
            </a:r>
            <a:r>
              <a:rPr lang="ko-KR" altLang="en-US" dirty="0"/>
              <a:t>기능 구축을 위해 간단하게 </a:t>
            </a:r>
            <a:r>
              <a:rPr lang="en-US" altLang="ko-KR" dirty="0"/>
              <a:t>ERD </a:t>
            </a:r>
            <a:r>
              <a:rPr lang="ko-KR" altLang="en-US" dirty="0"/>
              <a:t>를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BBDEB-4A87-478C-9DAA-9B7CEC333C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5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Relationship Id="rId9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okodoo.site:8080/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://43.200.130.18:808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4845" y="837978"/>
            <a:ext cx="16258309" cy="8611044"/>
            <a:chOff x="0" y="0"/>
            <a:chExt cx="4441633" cy="2328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1632" cy="2328253"/>
            </a:xfrm>
            <a:custGeom>
              <a:avLst/>
              <a:gdLst/>
              <a:ahLst/>
              <a:cxnLst/>
              <a:rect l="l" t="t" r="r" b="b"/>
              <a:pathLst>
                <a:path w="4441632" h="2328253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4000" y="3024429"/>
            <a:ext cx="1565229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6000" b="1" spc="-150" dirty="0">
                <a:solidFill>
                  <a:srgbClr val="6CE5E8"/>
                </a:solidFill>
                <a:latin typeface="+mj-ea"/>
                <a:ea typeface="+mj-ea"/>
              </a:rPr>
              <a:t>스프링 부트를 이용한</a:t>
            </a:r>
            <a:endParaRPr lang="en-US" sz="6000" b="1" spc="-150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9431" y="4932681"/>
            <a:ext cx="15652294" cy="103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1"/>
              </a:lnSpc>
            </a:pPr>
            <a:r>
              <a:rPr lang="ko-KR" altLang="en-US" sz="9600" b="1" spc="-320" dirty="0">
                <a:solidFill>
                  <a:srgbClr val="FFFFFF"/>
                </a:solidFill>
                <a:latin typeface="+mj-ea"/>
                <a:ea typeface="+mj-ea"/>
              </a:rPr>
              <a:t>일본여행 플랜 커뮤니티</a:t>
            </a:r>
            <a:endParaRPr lang="en-US" altLang="ko-KR" sz="9600" b="1" spc="-3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853" y="8648700"/>
            <a:ext cx="15652294" cy="340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r>
              <a:rPr lang="ko-KR" altLang="en-US" sz="3800" b="1" dirty="0">
                <a:solidFill>
                  <a:srgbClr val="FFFFFF"/>
                </a:solidFill>
                <a:latin typeface="+mj-ea"/>
                <a:ea typeface="+mj-ea"/>
              </a:rPr>
              <a:t>강성현</a:t>
            </a:r>
            <a:endParaRPr lang="en-US" sz="38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18A4DA27-A9D1-C362-26EA-C3E5262F390C}"/>
              </a:ext>
            </a:extLst>
          </p:cNvPr>
          <p:cNvSpPr txBox="1"/>
          <p:nvPr/>
        </p:nvSpPr>
        <p:spPr>
          <a:xfrm>
            <a:off x="14158102" y="1088562"/>
            <a:ext cx="7340463" cy="707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4000" b="1" spc="-150" dirty="0" err="1">
                <a:solidFill>
                  <a:srgbClr val="6CE5E8"/>
                </a:solidFill>
                <a:latin typeface="+mj-ea"/>
                <a:ea typeface="+mj-ea"/>
              </a:rPr>
              <a:t>캡스톤디자인</a:t>
            </a:r>
            <a:endParaRPr lang="en-US" sz="4000" b="1" spc="-150" dirty="0">
              <a:solidFill>
                <a:srgbClr val="6CE5E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7">
            <a:extLst>
              <a:ext uri="{FF2B5EF4-FFF2-40B4-BE49-F238E27FC236}">
                <a16:creationId xmlns:a16="http://schemas.microsoft.com/office/drawing/2014/main" id="{B9D8EE6E-2B11-419D-3AD0-B1D5BF933D38}"/>
              </a:ext>
            </a:extLst>
          </p:cNvPr>
          <p:cNvGrpSpPr/>
          <p:nvPr/>
        </p:nvGrpSpPr>
        <p:grpSpPr>
          <a:xfrm>
            <a:off x="11141154" y="6727735"/>
            <a:ext cx="6666615" cy="3078832"/>
            <a:chOff x="0" y="0"/>
            <a:chExt cx="1817877" cy="509672"/>
          </a:xfrm>
        </p:grpSpPr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F094E406-E06F-03E6-98A4-70ECED2FD21E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49F77F63-1A06-8CBB-3DD8-6C35EE68513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2A2B0FD6-4862-71A3-7013-5C5788B84867}"/>
              </a:ext>
            </a:extLst>
          </p:cNvPr>
          <p:cNvGrpSpPr/>
          <p:nvPr/>
        </p:nvGrpSpPr>
        <p:grpSpPr>
          <a:xfrm>
            <a:off x="6113513" y="6764914"/>
            <a:ext cx="4692070" cy="3078832"/>
            <a:chOff x="0" y="0"/>
            <a:chExt cx="1817877" cy="509672"/>
          </a:xfrm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4AE25F4-8EE1-AF29-A3F2-E5FDE7CDEE01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9A1C8A0E-3008-9247-1889-EC27555F9B6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AFF95663-0FC5-66A4-0EB4-8BF95E2520E2}"/>
              </a:ext>
            </a:extLst>
          </p:cNvPr>
          <p:cNvGrpSpPr/>
          <p:nvPr/>
        </p:nvGrpSpPr>
        <p:grpSpPr>
          <a:xfrm>
            <a:off x="542553" y="6765515"/>
            <a:ext cx="5235389" cy="3078832"/>
            <a:chOff x="0" y="0"/>
            <a:chExt cx="1817877" cy="509672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1640C520-97F0-406B-E8CB-1A95C6321679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1C22F11-9FF2-5FBD-D8EC-C7FA907B2AC9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442301F4-1E42-4A2B-45E3-7F5FC72D36B1}"/>
              </a:ext>
            </a:extLst>
          </p:cNvPr>
          <p:cNvGrpSpPr/>
          <p:nvPr/>
        </p:nvGrpSpPr>
        <p:grpSpPr>
          <a:xfrm>
            <a:off x="12513795" y="2195517"/>
            <a:ext cx="5235389" cy="4212633"/>
            <a:chOff x="0" y="0"/>
            <a:chExt cx="1817877" cy="509672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B04956F5-A472-C600-9B0C-E60DACD6B895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77606E14-EBEF-85B6-9739-3636E1FF32D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7" name="Group 17">
            <a:extLst>
              <a:ext uri="{FF2B5EF4-FFF2-40B4-BE49-F238E27FC236}">
                <a16:creationId xmlns:a16="http://schemas.microsoft.com/office/drawing/2014/main" id="{FFCD51B1-6D24-9289-2875-9DD1C9BFA250}"/>
              </a:ext>
            </a:extLst>
          </p:cNvPr>
          <p:cNvGrpSpPr/>
          <p:nvPr/>
        </p:nvGrpSpPr>
        <p:grpSpPr>
          <a:xfrm>
            <a:off x="6116342" y="2212907"/>
            <a:ext cx="6044681" cy="4106571"/>
            <a:chOff x="0" y="0"/>
            <a:chExt cx="1817877" cy="509672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46B24814-0619-2A24-424F-0EDFD34226F7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0715A0D4-4E63-CD46-4D6E-F49FE50F74F3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F6A7DBA-50F8-1A65-760E-710760158091}"/>
              </a:ext>
            </a:extLst>
          </p:cNvPr>
          <p:cNvGrpSpPr/>
          <p:nvPr/>
        </p:nvGrpSpPr>
        <p:grpSpPr>
          <a:xfrm>
            <a:off x="545382" y="2195517"/>
            <a:ext cx="5235389" cy="4106572"/>
            <a:chOff x="0" y="0"/>
            <a:chExt cx="1817877" cy="509672"/>
          </a:xfrm>
        </p:grpSpPr>
        <p:sp>
          <p:nvSpPr>
            <p:cNvPr id="3" name="Freeform 18">
              <a:extLst>
                <a:ext uri="{FF2B5EF4-FFF2-40B4-BE49-F238E27FC236}">
                  <a16:creationId xmlns:a16="http://schemas.microsoft.com/office/drawing/2014/main" id="{2F1103CF-6A00-CBE3-EA0F-667A5FD52C93}"/>
                </a:ext>
              </a:extLst>
            </p:cNvPr>
            <p:cNvSpPr/>
            <p:nvPr/>
          </p:nvSpPr>
          <p:spPr>
            <a:xfrm>
              <a:off x="0" y="0"/>
              <a:ext cx="1817877" cy="509672"/>
            </a:xfrm>
            <a:custGeom>
              <a:avLst/>
              <a:gdLst/>
              <a:ahLst/>
              <a:cxnLst/>
              <a:rect l="l" t="t" r="r" b="b"/>
              <a:pathLst>
                <a:path w="1817877" h="509672">
                  <a:moveTo>
                    <a:pt x="0" y="0"/>
                  </a:moveTo>
                  <a:lnTo>
                    <a:pt x="1817877" y="0"/>
                  </a:lnTo>
                  <a:lnTo>
                    <a:pt x="1817877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19">
              <a:extLst>
                <a:ext uri="{FF2B5EF4-FFF2-40B4-BE49-F238E27FC236}">
                  <a16:creationId xmlns:a16="http://schemas.microsoft.com/office/drawing/2014/main" id="{61ED4C25-9892-B476-EBBD-FB34BC6F3FF2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8" name="TextBox 2">
            <a:extLst>
              <a:ext uri="{FF2B5EF4-FFF2-40B4-BE49-F238E27FC236}">
                <a16:creationId xmlns:a16="http://schemas.microsoft.com/office/drawing/2014/main" id="{AD86898E-2188-AAB0-D502-DD297EA23161}"/>
              </a:ext>
            </a:extLst>
          </p:cNvPr>
          <p:cNvSpPr txBox="1"/>
          <p:nvPr/>
        </p:nvSpPr>
        <p:spPr>
          <a:xfrm>
            <a:off x="13314341" y="480433"/>
            <a:ext cx="4737042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구성 요소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52E9BA51-42E5-25C8-64A7-75D344832F62}"/>
              </a:ext>
            </a:extLst>
          </p:cNvPr>
          <p:cNvGrpSpPr>
            <a:grpSpLocks noChangeAspect="1"/>
          </p:cNvGrpSpPr>
          <p:nvPr/>
        </p:nvGrpSpPr>
        <p:grpSpPr>
          <a:xfrm>
            <a:off x="8719517" y="2730953"/>
            <a:ext cx="2925378" cy="2925366"/>
            <a:chOff x="0" y="0"/>
            <a:chExt cx="6350000" cy="634997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9B172B7F-5F51-6D54-2BCF-73442415346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BD24AF5E-4856-1C36-10CD-69B8DC51BADC}"/>
              </a:ext>
            </a:extLst>
          </p:cNvPr>
          <p:cNvGrpSpPr>
            <a:grpSpLocks noChangeAspect="1"/>
          </p:cNvGrpSpPr>
          <p:nvPr/>
        </p:nvGrpSpPr>
        <p:grpSpPr>
          <a:xfrm>
            <a:off x="4286705" y="4656434"/>
            <a:ext cx="1396589" cy="1396584"/>
            <a:chOff x="0" y="0"/>
            <a:chExt cx="6350000" cy="634997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E60340AC-4F60-9222-A591-0003207CD42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CA3675BD-17EE-58BF-1D5F-5BE0233A2D30}"/>
              </a:ext>
            </a:extLst>
          </p:cNvPr>
          <p:cNvGrpSpPr>
            <a:grpSpLocks noChangeAspect="1"/>
          </p:cNvGrpSpPr>
          <p:nvPr/>
        </p:nvGrpSpPr>
        <p:grpSpPr>
          <a:xfrm>
            <a:off x="15983227" y="6951154"/>
            <a:ext cx="1280816" cy="1280810"/>
            <a:chOff x="-2449613" y="969369"/>
            <a:chExt cx="6350000" cy="634997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453B89D8-858B-002B-D370-41F70CD167CF}"/>
                </a:ext>
              </a:extLst>
            </p:cNvPr>
            <p:cNvSpPr/>
            <p:nvPr/>
          </p:nvSpPr>
          <p:spPr>
            <a:xfrm>
              <a:off x="-2449613" y="969369"/>
              <a:ext cx="6350000" cy="6349976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4B61314-F228-4E80-E55E-58E4D31673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1" y="7342314"/>
            <a:ext cx="3036892" cy="17082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EBDB74-9FAF-88EA-E1F9-B761D881F5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62" y="3944355"/>
            <a:ext cx="1435016" cy="14350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478DC4B-7D77-BC86-00F0-F339F48E6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947" y="3994856"/>
            <a:ext cx="2238375" cy="2238375"/>
          </a:xfrm>
          <a:prstGeom prst="rect">
            <a:avLst/>
          </a:prstGeom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id="{2CDF774E-7484-7487-9BB4-CDEF91AC49DB}"/>
              </a:ext>
            </a:extLst>
          </p:cNvPr>
          <p:cNvSpPr txBox="1"/>
          <p:nvPr/>
        </p:nvSpPr>
        <p:spPr>
          <a:xfrm>
            <a:off x="795025" y="2582195"/>
            <a:ext cx="2190994" cy="82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개발 언어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(</a:t>
            </a:r>
            <a:r>
              <a:rPr lang="ko-KR" altLang="en-US" sz="2000" b="1" spc="-70" dirty="0">
                <a:solidFill>
                  <a:srgbClr val="004CC7"/>
                </a:solidFill>
                <a:latin typeface="+mj-lt"/>
              </a:rPr>
              <a:t>프레임워크</a:t>
            </a:r>
            <a:r>
              <a:rPr lang="en-US" altLang="ko-KR" sz="2000" b="1" spc="-70" dirty="0">
                <a:solidFill>
                  <a:srgbClr val="004CC7"/>
                </a:solidFill>
                <a:latin typeface="+mj-lt"/>
              </a:rPr>
              <a:t>)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58E1D4FA-2D00-CD7E-A0B6-649280A260D3}"/>
              </a:ext>
            </a:extLst>
          </p:cNvPr>
          <p:cNvSpPr txBox="1"/>
          <p:nvPr/>
        </p:nvSpPr>
        <p:spPr>
          <a:xfrm>
            <a:off x="6217423" y="2582195"/>
            <a:ext cx="2047875" cy="85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개발 환경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IDE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08E6F3D8-B671-97AA-8072-3EED37A5541E}"/>
              </a:ext>
            </a:extLst>
          </p:cNvPr>
          <p:cNvSpPr txBox="1"/>
          <p:nvPr/>
        </p:nvSpPr>
        <p:spPr>
          <a:xfrm>
            <a:off x="6294117" y="7053614"/>
            <a:ext cx="20478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버전 관리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CC95D5B3-191C-5818-6B1A-50CD84B71084}"/>
              </a:ext>
            </a:extLst>
          </p:cNvPr>
          <p:cNvSpPr txBox="1"/>
          <p:nvPr/>
        </p:nvSpPr>
        <p:spPr>
          <a:xfrm>
            <a:off x="923925" y="7020496"/>
            <a:ext cx="20478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화면 구현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457B118-A4C8-06EB-CBE4-276A4A86EE9B}"/>
              </a:ext>
            </a:extLst>
          </p:cNvPr>
          <p:cNvSpPr txBox="1"/>
          <p:nvPr/>
        </p:nvSpPr>
        <p:spPr>
          <a:xfrm>
            <a:off x="12878962" y="2521793"/>
            <a:ext cx="22383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데이터베이스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1280E138-CF8A-C681-FD98-91D3F5AFD0FF}"/>
              </a:ext>
            </a:extLst>
          </p:cNvPr>
          <p:cNvSpPr txBox="1"/>
          <p:nvPr/>
        </p:nvSpPr>
        <p:spPr>
          <a:xfrm>
            <a:off x="11160183" y="7002196"/>
            <a:ext cx="2238375" cy="41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서버 관리</a:t>
            </a:r>
            <a:endParaRPr lang="en-US" altLang="ko-KR" sz="2000" b="1" spc="-70" dirty="0">
              <a:solidFill>
                <a:srgbClr val="004CC7"/>
              </a:solidFill>
              <a:latin typeface="+mj-l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6796F56-4F36-D330-DABD-D86D5BA8D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2" y="3753011"/>
            <a:ext cx="3570342" cy="18744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C0518BF-0CBA-DE3A-953D-E2F250720B4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06" y="2306655"/>
            <a:ext cx="1394775" cy="139477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436C45-CDDD-A7B8-EA16-FF35264967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895" y="2597244"/>
            <a:ext cx="3912618" cy="244538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22ECCF8-C34B-3D56-E8D0-2CF4FA770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78" y="8091483"/>
            <a:ext cx="3957886" cy="1002664"/>
          </a:xfrm>
          <a:prstGeom prst="rect">
            <a:avLst/>
          </a:prstGeom>
        </p:spPr>
      </p:pic>
      <p:pic>
        <p:nvPicPr>
          <p:cNvPr id="1026" name="Picture 2" descr="AWS 배포하기">
            <a:extLst>
              <a:ext uri="{FF2B5EF4-FFF2-40B4-BE49-F238E27FC236}">
                <a16:creationId xmlns:a16="http://schemas.microsoft.com/office/drawing/2014/main" id="{870CF595-187F-1F1E-C398-BEBE91CD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84" y="7591559"/>
            <a:ext cx="4297678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605CA7-5EC8-C1A3-33AB-146DB899AF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34" y="8104966"/>
            <a:ext cx="1197840" cy="1197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C7E79-B81E-ABAD-EF0B-4AAB525DC2A7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상세 설계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F27FE05-B015-6C94-080E-01289CB3907C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45542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동작 원리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2C9527-8678-F934-8EE3-1419880C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6450148"/>
            <a:ext cx="7417871" cy="3063686"/>
          </a:xfrm>
          <a:prstGeom prst="rect">
            <a:avLst/>
          </a:prstGeom>
        </p:spPr>
      </p:pic>
      <p:pic>
        <p:nvPicPr>
          <p:cNvPr id="34" name="그림 33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F6AE59E9-FE7F-7DE3-01DE-79361724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8" y="2489587"/>
            <a:ext cx="6543675" cy="268605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6FFFF28E-E3A6-6344-ABB3-66C474CBEB05}"/>
              </a:ext>
            </a:extLst>
          </p:cNvPr>
          <p:cNvSpPr txBox="1"/>
          <p:nvPr/>
        </p:nvSpPr>
        <p:spPr>
          <a:xfrm>
            <a:off x="7848600" y="1986562"/>
            <a:ext cx="9888305" cy="390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스프링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MVC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패턴을 통해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사용자의 요청에 맞는 화면 제공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JPA CRUD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통해 게시판 기능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REST API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통해 댓글 기능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	Bootstrap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과 </a:t>
            </a:r>
            <a:r>
              <a:rPr lang="en-US" altLang="ko-KR" sz="2800" b="1" spc="-70" dirty="0" err="1">
                <a:solidFill>
                  <a:srgbClr val="004CC7"/>
                </a:solidFill>
                <a:latin typeface="+mj-lt"/>
              </a:rPr>
              <a:t>FreeCSS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, JavaScript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를 통해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			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프론트엔드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페이지 구현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8ACE4-54DE-1267-73DD-A011240E5109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상세 설계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F92E328-B0DC-CA2E-6193-5EA85AE9E2C9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66200-1C76-3B04-F6FA-DF42E8DB8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990" y="6334168"/>
            <a:ext cx="7417871" cy="32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">
            <a:extLst>
              <a:ext uri="{FF2B5EF4-FFF2-40B4-BE49-F238E27FC236}">
                <a16:creationId xmlns:a16="http://schemas.microsoft.com/office/drawing/2014/main" id="{413EA0FE-12AA-A693-703A-82CA3AF0E505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E049727-B67B-3EEF-7CDE-6DF6D8C527A2}"/>
              </a:ext>
            </a:extLst>
          </p:cNvPr>
          <p:cNvSpPr txBox="1"/>
          <p:nvPr/>
        </p:nvSpPr>
        <p:spPr>
          <a:xfrm>
            <a:off x="762000" y="2839340"/>
            <a:ext cx="6400800" cy="306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4400" b="1" spc="-70" dirty="0">
                <a:solidFill>
                  <a:srgbClr val="004CC7"/>
                </a:solidFill>
                <a:latin typeface="+mj-ea"/>
                <a:ea typeface="+mj-ea"/>
              </a:rPr>
              <a:t>코드 파일목록</a:t>
            </a: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Dependencies &amp; Version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44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F2408C2E-B7D8-6378-A33E-A436E8DB7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25" y="2628900"/>
            <a:ext cx="2962275" cy="712470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A1D8B55-33B9-817E-CE8D-97D3C947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2628900"/>
            <a:ext cx="3048000" cy="7000875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E30A6D6-9633-C802-FCF3-BAF748935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628900"/>
            <a:ext cx="2962275" cy="71247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048DC21-E105-94E7-AA35-830E0747C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8" y="5055613"/>
            <a:ext cx="5567351" cy="4727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66A08-C409-7101-DDEA-7F8EEEE59440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4C37E43-3611-C4F2-D99F-5941390651D0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2D6FC-2ED9-55DD-BA40-92A43FD46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19300"/>
            <a:ext cx="3600115" cy="2101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EEC986-6FA8-643F-E67A-56078C9E09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120432"/>
            <a:ext cx="3600115" cy="2101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8B8011-9598-93E1-7F58-1D04D3E412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6219905"/>
            <a:ext cx="3600115" cy="207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7CA195-3044-B43D-ABC9-6C6D68F966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8068431"/>
            <a:ext cx="3600115" cy="1952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C3980E-5A81-3023-B9C0-F545679626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793469"/>
            <a:ext cx="3785538" cy="2819103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557A4A1-66E3-9162-802F-DF182D4835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427870" y="2925149"/>
            <a:ext cx="842460" cy="8382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01355DF-3D51-7176-B786-C275DB08BED2}"/>
              </a:ext>
            </a:extLst>
          </p:cNvPr>
          <p:cNvCxnSpPr>
            <a:cxnSpLocks/>
          </p:cNvCxnSpPr>
          <p:nvPr/>
        </p:nvCxnSpPr>
        <p:spPr>
          <a:xfrm flipV="1">
            <a:off x="3276600" y="3203020"/>
            <a:ext cx="4394435" cy="2552849"/>
          </a:xfrm>
          <a:prstGeom prst="bentConnector3">
            <a:avLst>
              <a:gd name="adj1" fmla="val -2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AFCCF3A3-E5C0-DAC2-4B11-F991946A3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46" y="5879674"/>
            <a:ext cx="5164892" cy="210113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219DD8B-4725-AB74-003A-607BD97F6A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591300"/>
            <a:ext cx="4071938" cy="1509849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E48FCDA-CB04-A406-662F-FB9B0962B7F4}"/>
              </a:ext>
            </a:extLst>
          </p:cNvPr>
          <p:cNvCxnSpPr>
            <a:cxnSpLocks/>
          </p:cNvCxnSpPr>
          <p:nvPr/>
        </p:nvCxnSpPr>
        <p:spPr>
          <a:xfrm>
            <a:off x="3966789" y="5910680"/>
            <a:ext cx="25864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FBF9C85-CB6D-E44D-4BDC-A543F967DD99}"/>
              </a:ext>
            </a:extLst>
          </p:cNvPr>
          <p:cNvCxnSpPr/>
          <p:nvPr/>
        </p:nvCxnSpPr>
        <p:spPr>
          <a:xfrm>
            <a:off x="9448800" y="7200900"/>
            <a:ext cx="3124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0891085-E6AA-0AFE-B57B-0E7194C25B10}"/>
              </a:ext>
            </a:extLst>
          </p:cNvPr>
          <p:cNvCxnSpPr>
            <a:cxnSpLocks/>
          </p:cNvCxnSpPr>
          <p:nvPr/>
        </p:nvCxnSpPr>
        <p:spPr>
          <a:xfrm flipV="1">
            <a:off x="2850696" y="6438900"/>
            <a:ext cx="4820339" cy="11264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E184AD-3A43-2835-F9B3-57D7D64750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78" y="2758835"/>
            <a:ext cx="4989886" cy="2336245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CFCD3E00-F4FB-E730-06F1-1A85126339AA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8E0C8-79D7-EFA1-616A-2806CE13F9CA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A095B00-DA76-194A-A4C6-63C6DFA68B1D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44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CA4FA1-96FB-E6C7-1478-CFBA88586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6" y="4160676"/>
            <a:ext cx="4805531" cy="18039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FF40085-36C1-2E16-264C-9B78DC587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6" y="7342494"/>
            <a:ext cx="4805531" cy="203689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AFBCC8F-2E0A-E8B2-8B4F-04BB53374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88" y="1935918"/>
            <a:ext cx="3373857" cy="382481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FB4EBBA-6005-74DC-E394-346D780DE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688" y="5648048"/>
            <a:ext cx="3373857" cy="408648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D6CE163-C973-0F64-E9D4-FC0100F37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838700"/>
            <a:ext cx="4223490" cy="3237620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9939700" y="2379522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ArticleController.java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14009F6-3996-C2B5-5591-8C582001D697}"/>
              </a:ext>
            </a:extLst>
          </p:cNvPr>
          <p:cNvSpPr txBox="1"/>
          <p:nvPr/>
        </p:nvSpPr>
        <p:spPr>
          <a:xfrm>
            <a:off x="5685972" y="417908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ArticleEntity.java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304800" y="6820063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ArticleRepository.java  (Interface)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5CC58F5-8AA4-A4D0-85DF-3DBE7F88A504}"/>
              </a:ext>
            </a:extLst>
          </p:cNvPr>
          <p:cNvSpPr txBox="1"/>
          <p:nvPr/>
        </p:nvSpPr>
        <p:spPr>
          <a:xfrm>
            <a:off x="-670342" y="35433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ArticleDto.java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2C25118-098B-DF2B-F9B7-4D27B5A80B33}"/>
              </a:ext>
            </a:extLst>
          </p:cNvPr>
          <p:cNvSpPr txBox="1"/>
          <p:nvPr/>
        </p:nvSpPr>
        <p:spPr>
          <a:xfrm>
            <a:off x="860333" y="24003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게시글 기능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B184-8C54-4494-05B9-41A59134F3A6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5627D-500F-A12C-5741-647BDEE77361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626D8CE-6C27-0877-AF48-6FCFAD35432F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630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4602690" y="32385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CommentController.java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14009F6-3996-C2B5-5591-8C582001D697}"/>
              </a:ext>
            </a:extLst>
          </p:cNvPr>
          <p:cNvSpPr txBox="1"/>
          <p:nvPr/>
        </p:nvSpPr>
        <p:spPr>
          <a:xfrm>
            <a:off x="8991600" y="32385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CommentEntity.java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152400" y="7082598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CommentRepository.java  (Interface)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5CC58F5-8AA4-A4D0-85DF-3DBE7F88A504}"/>
              </a:ext>
            </a:extLst>
          </p:cNvPr>
          <p:cNvSpPr txBox="1"/>
          <p:nvPr/>
        </p:nvSpPr>
        <p:spPr>
          <a:xfrm>
            <a:off x="-817059" y="330009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CommentDto.java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23B6528-80BA-E2DC-5DDE-D215A5A6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85" y="3841495"/>
            <a:ext cx="4552615" cy="264908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4A6149-BCF7-985C-1B3B-596E1ADE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0" y="7690216"/>
            <a:ext cx="4756503" cy="196992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E846566-95C9-465F-3BAE-06EAB8821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12" y="3833747"/>
            <a:ext cx="4046788" cy="353589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92A0B4D-F550-12E9-5EDC-F30DB9F1A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812601"/>
            <a:ext cx="3459632" cy="3388299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5FF62E6-39D5-1FB9-94CC-10AB2C63B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298" y="3921298"/>
            <a:ext cx="3459632" cy="5090358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7C7C9F56-3502-A29D-81A3-CD44F57E1757}"/>
              </a:ext>
            </a:extLst>
          </p:cNvPr>
          <p:cNvSpPr txBox="1"/>
          <p:nvPr/>
        </p:nvSpPr>
        <p:spPr>
          <a:xfrm>
            <a:off x="13106400" y="323657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CommentService.java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댓글 기능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2E4E1-E08B-65B3-AAC0-37FD432D3221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E703E-9ED8-7948-21F7-4EFAA6888083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76771B8-1F49-DB6D-D4E6-B82DD63CCC51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170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11934356" y="293370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</a:t>
            </a:r>
            <a:r>
              <a:rPr lang="en-US" altLang="ko-KR" b="1" spc="-70">
                <a:solidFill>
                  <a:srgbClr val="004CC7"/>
                </a:solidFill>
                <a:latin typeface="+mj-ea"/>
                <a:ea typeface="+mj-ea"/>
              </a:rPr>
              <a:t>.java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1F6430-B962-6752-8C5B-22B279DE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442" y="3832360"/>
            <a:ext cx="4356256" cy="3989530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4D1CED5-3910-CA83-DB5C-731A98770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1" y="4477003"/>
            <a:ext cx="3912377" cy="2700244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CCF56780-64C3-C46D-F30A-873E0179DC8B}"/>
              </a:ext>
            </a:extLst>
          </p:cNvPr>
          <p:cNvSpPr txBox="1"/>
          <p:nvPr/>
        </p:nvSpPr>
        <p:spPr>
          <a:xfrm>
            <a:off x="-990600" y="3449435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Guide.html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1096B032-DC2F-3C1F-1B82-D583C53DAF5E}"/>
              </a:ext>
            </a:extLst>
          </p:cNvPr>
          <p:cNvSpPr txBox="1"/>
          <p:nvPr/>
        </p:nvSpPr>
        <p:spPr>
          <a:xfrm>
            <a:off x="4710548" y="3276939"/>
            <a:ext cx="8316745" cy="5100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Guide.html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에서 사용자의 요청 입력 값을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체크박스 형태로 받은 후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jQuery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폼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submit</a:t>
            </a: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@RequestParam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어노테이션을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이용해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스프링에서 데이터를 받는다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해당 아이디 전달된 값을 변수로 입력해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,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동선 설정을 위해 구현한 자바 알고리즘을 실행한다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.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E241642-DEE9-CFFE-AE45-286935739A02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5CABB-54ED-7C27-36FC-1D67FC570A8B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922DE1C-2D2D-81DB-B296-F922BE745CBF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94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83D6A186-75B2-8F48-9245-C9F6B237DA60}"/>
              </a:ext>
            </a:extLst>
          </p:cNvPr>
          <p:cNvSpPr txBox="1"/>
          <p:nvPr/>
        </p:nvSpPr>
        <p:spPr>
          <a:xfrm>
            <a:off x="12573000" y="2247900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 err="1">
                <a:solidFill>
                  <a:srgbClr val="004CC7"/>
                </a:solidFill>
                <a:latin typeface="+mj-ea"/>
                <a:ea typeface="+mj-ea"/>
              </a:rPr>
              <a:t>Plan.mustache</a:t>
            </a: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60333" y="2247900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관련 코드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ED9A7011-6591-9072-416A-CCBD27AA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2857500"/>
            <a:ext cx="3369996" cy="3829796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CCF56780-64C3-C46D-F30A-873E0179DC8B}"/>
              </a:ext>
            </a:extLst>
          </p:cNvPr>
          <p:cNvSpPr txBox="1"/>
          <p:nvPr/>
        </p:nvSpPr>
        <p:spPr>
          <a:xfrm>
            <a:off x="-36443" y="3433841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GuideController.java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일부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6C3A7D8-4DDE-6A54-5388-6603D6460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7" y="4286536"/>
            <a:ext cx="2237379" cy="250723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1831AA3-C1C5-A6B3-3EEE-D8D08082B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7" y="6772232"/>
            <a:ext cx="2237379" cy="176665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6AE03EE-1648-6DBD-D822-CCA96660B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7445840"/>
            <a:ext cx="3378531" cy="1766655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F98876AA-5366-4B33-2685-42574327B803}"/>
              </a:ext>
            </a:extLst>
          </p:cNvPr>
          <p:cNvSpPr txBox="1"/>
          <p:nvPr/>
        </p:nvSpPr>
        <p:spPr>
          <a:xfrm>
            <a:off x="13114998" y="6793767"/>
            <a:ext cx="5334000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…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861E6C8-9700-4D5A-EBF3-4C950F091132}"/>
              </a:ext>
            </a:extLst>
          </p:cNvPr>
          <p:cNvSpPr txBox="1"/>
          <p:nvPr/>
        </p:nvSpPr>
        <p:spPr>
          <a:xfrm>
            <a:off x="4543652" y="3624315"/>
            <a:ext cx="8316745" cy="639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최종  결과값을 모델에 담아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뷰 템플릿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(</a:t>
            </a:r>
            <a:r>
              <a:rPr lang="en-US" altLang="ko-KR" sz="2800" b="1" spc="-70" dirty="0" err="1">
                <a:solidFill>
                  <a:srgbClr val="004CC7"/>
                </a:solidFill>
                <a:latin typeface="+mj-lt"/>
              </a:rPr>
              <a:t>plan.mustache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을 통해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사용자에게 전달해 화면을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띄워줌</a:t>
            </a: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추가로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html2canvas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기능을 활용해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완성된 화면을 이미지로 저장해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공유할 수 있게끔 구현함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ko-KR" altLang="en-US" sz="28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6A5FB-61B3-A17C-7C3A-A0A6327FBF6E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AB984-F6EF-5E06-8783-5CD9DC9B88DE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5E58027-A05F-BC49-255B-61C4AD7CDCCD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579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B1D5853C-A435-3690-F285-1BFA588F4C60}"/>
              </a:ext>
            </a:extLst>
          </p:cNvPr>
          <p:cNvSpPr txBox="1"/>
          <p:nvPr/>
        </p:nvSpPr>
        <p:spPr>
          <a:xfrm>
            <a:off x="7882242" y="2907980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GuideController.java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827255" y="2223198"/>
            <a:ext cx="6028583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2800" b="1" spc="-60" dirty="0">
                <a:solidFill>
                  <a:srgbClr val="004FCF"/>
                </a:solidFill>
                <a:latin typeface="+mj-ea"/>
                <a:ea typeface="+mj-ea"/>
              </a:rPr>
              <a:t>동선 설정 알고리즘</a:t>
            </a:r>
            <a:endParaRPr lang="en-US" sz="28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1F6430-B962-6752-8C5B-22B279DE1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99" y="3884045"/>
            <a:ext cx="2737701" cy="250723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72DAFA2-5F4B-24D8-8D6F-B3DAC16DF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8" y="1861154"/>
            <a:ext cx="2224101" cy="250554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6330731-3B10-37CA-CF28-886C51100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8" y="4335227"/>
            <a:ext cx="2224102" cy="250723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277CA1-2F72-E382-F8F1-6EC405F7A1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99" y="6391276"/>
            <a:ext cx="2544975" cy="286702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48BDD51-952E-C20B-D08C-B1035B3F00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299" y="6751068"/>
            <a:ext cx="2224101" cy="2507232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00968E0F-CF9E-6369-F1F3-F96A456A31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1866900"/>
            <a:ext cx="2237379" cy="250723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1191E5F-2D22-2035-6902-14101502C6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4325992"/>
            <a:ext cx="2237379" cy="2507231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432D2560-BCCC-271E-4801-AA6565D643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21" y="6811688"/>
            <a:ext cx="2237379" cy="1766654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D1FB8DE0-2832-39DB-CC2E-EE58E6A2BD54}"/>
              </a:ext>
            </a:extLst>
          </p:cNvPr>
          <p:cNvSpPr txBox="1"/>
          <p:nvPr/>
        </p:nvSpPr>
        <p:spPr>
          <a:xfrm>
            <a:off x="660936" y="3884045"/>
            <a:ext cx="8517835" cy="5201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구글 지도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API 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데이터 요청 시 일본 지역 시간 값 반환에 문제 발생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&gt;  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제공하는 지역들 사이의 이동시간 순번을 구하고 하드코딩</a:t>
            </a:r>
            <a:endParaRPr lang="en-US" altLang="ko-KR" sz="24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	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A(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음식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카테고리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2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개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,  B(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장소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,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테마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)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카테고리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2~4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개의 입력 값을</a:t>
            </a:r>
            <a:endParaRPr lang="en-US" altLang="ko-KR" sz="24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배열로 받아온 후 다시 알고리즘 내 변수에 대입</a:t>
            </a:r>
            <a:endParaRPr lang="en-US" altLang="ko-KR" sz="24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4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스위치문을 이용해 선택된 값들에 대한 순번을 반환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A1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과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A2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에서 선택된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B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들 까지의 이동 시간 순번의 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평균을 구한다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.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4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구해진 값들을 배열에 넣고 가장 작은 값과 두번째로 작은 값을 구하고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,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A1 &gt; b1result &gt; B2 &gt; b2result </a:t>
            </a:r>
            <a:r>
              <a:rPr lang="ko-KR" altLang="en-US" sz="2400" b="1" spc="-70" dirty="0">
                <a:solidFill>
                  <a:srgbClr val="004CC7"/>
                </a:solidFill>
                <a:latin typeface="+mj-lt"/>
              </a:rPr>
              <a:t>순으로 최종 반환한다</a:t>
            </a:r>
            <a:r>
              <a:rPr lang="en-US" altLang="ko-KR" sz="2400" b="1" spc="-70" dirty="0">
                <a:solidFill>
                  <a:srgbClr val="004CC7"/>
                </a:solidFill>
                <a:latin typeface="+mj-lt"/>
              </a:rPr>
              <a:t>.</a:t>
            </a:r>
            <a:endParaRPr lang="ko-KR" altLang="en-US" sz="24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A4B0515-46E6-4C25-AC10-0C4818246F69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376E-40B7-D92D-4D31-AEA83114B2BD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866ECD5-4F3B-D31E-F207-9D945799D9EE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30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95F39C7-8C86-EF82-F198-5061253A0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15317"/>
            <a:ext cx="10333487" cy="6433383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542AE2C-4A14-242C-7393-2B01B7A13A8A}"/>
              </a:ext>
            </a:extLst>
          </p:cNvPr>
          <p:cNvSpPr txBox="1"/>
          <p:nvPr/>
        </p:nvSpPr>
        <p:spPr>
          <a:xfrm>
            <a:off x="838200" y="3162300"/>
            <a:ext cx="6019800" cy="434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관련 </a:t>
            </a: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CSS, JavaScript 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파일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및 모든 소스코드 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아래 </a:t>
            </a:r>
            <a:r>
              <a:rPr lang="ko-KR" altLang="en-US" sz="2800" b="1" spc="-70" dirty="0" err="1">
                <a:solidFill>
                  <a:srgbClr val="004CC7"/>
                </a:solidFill>
                <a:latin typeface="+mj-lt"/>
              </a:rPr>
              <a:t>깃허브</a:t>
            </a:r>
            <a:r>
              <a:rPr lang="ko-KR" altLang="en-US" sz="2800" b="1" spc="-70" dirty="0">
                <a:solidFill>
                  <a:srgbClr val="004CC7"/>
                </a:solidFill>
                <a:latin typeface="+mj-lt"/>
              </a:rPr>
              <a:t> 링크 통해 확인 가능</a:t>
            </a: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lt"/>
              </a:rPr>
              <a:t>https://github.com/keartt/kokodoO.git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altLang="ko-KR" sz="2800" b="1" spc="-70" dirty="0">
              <a:solidFill>
                <a:srgbClr val="004CC7"/>
              </a:solidFill>
              <a:latin typeface="+mj-l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F35FFC-9AB5-89CD-8FFC-B7582D3F6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74" y="3441699"/>
            <a:ext cx="2305050" cy="6134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B7F16517-C10C-3EF5-05D0-EC58D5F1A794}"/>
              </a:ext>
            </a:extLst>
          </p:cNvPr>
          <p:cNvSpPr txBox="1"/>
          <p:nvPr/>
        </p:nvSpPr>
        <p:spPr>
          <a:xfrm>
            <a:off x="13944600" y="480936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 결과물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2C2A7-149A-FF23-420D-440A81DFEBE6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4199AD2-749A-0A30-FFFA-7A19F5D2FBA6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392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1854" y="947486"/>
            <a:ext cx="988830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10000" b="1" spc="-260" dirty="0">
                <a:solidFill>
                  <a:srgbClr val="004CC7"/>
                </a:solidFill>
                <a:latin typeface="+mj-ea"/>
                <a:ea typeface="+mj-ea"/>
              </a:rPr>
              <a:t>INDEX</a:t>
            </a:r>
          </a:p>
        </p:txBody>
      </p:sp>
      <p:sp>
        <p:nvSpPr>
          <p:cNvPr id="3" name="AutoShape 3"/>
          <p:cNvSpPr/>
          <p:nvPr/>
        </p:nvSpPr>
        <p:spPr>
          <a:xfrm>
            <a:off x="4603974" y="1257300"/>
            <a:ext cx="1285217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977765" y="3771900"/>
            <a:ext cx="4166235" cy="416623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3628" y="3771900"/>
            <a:ext cx="4166235" cy="416623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44706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616157" y="5812345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645524" y="5753894"/>
            <a:ext cx="2801176" cy="0"/>
          </a:xfrm>
          <a:prstGeom prst="line">
            <a:avLst/>
          </a:prstGeom>
          <a:ln w="38100" cap="flat">
            <a:solidFill>
              <a:srgbClr val="215CE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012998" y="3708877"/>
            <a:ext cx="4166235" cy="416623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80000"/>
              </a:srgbClr>
            </a:solidFill>
          </p:spPr>
          <p:txBody>
            <a:bodyPr/>
            <a:lstStyle/>
            <a:p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596879" y="5753894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066433" y="3708877"/>
            <a:ext cx="4166235" cy="416623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 dirty="0">
                <a:latin typeface="+mj-ea"/>
                <a:ea typeface="+mj-ea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3737620" y="5758026"/>
            <a:ext cx="2801176" cy="0"/>
          </a:xfrm>
          <a:prstGeom prst="line">
            <a:avLst/>
          </a:prstGeom>
          <a:ln w="38100" cap="flat">
            <a:solidFill>
              <a:srgbClr val="5898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418753" y="5071694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설계 개요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25280" y="6136256"/>
            <a:ext cx="3182930" cy="9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설계 개요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작품 개요</a:t>
            </a:r>
            <a:endParaRPr lang="en-US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10200" y="5025789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상세 설계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437469" y="6077805"/>
            <a:ext cx="3182930" cy="9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구현 방법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구현 내용</a:t>
            </a:r>
            <a:endParaRPr lang="en-US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48800" y="5071694"/>
            <a:ext cx="3182930" cy="471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결론  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8800" y="6076558"/>
            <a:ext cx="3182930" cy="979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000" b="1" spc="-72" dirty="0">
                <a:solidFill>
                  <a:srgbClr val="FFFFFF"/>
                </a:solidFill>
                <a:latin typeface="+mj-ea"/>
                <a:ea typeface="+mj-ea"/>
              </a:rPr>
              <a:t>개선사항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z="3000" b="1" spc="-72" dirty="0" err="1">
                <a:solidFill>
                  <a:srgbClr val="FFFFFF"/>
                </a:solidFill>
                <a:latin typeface="+mj-ea"/>
                <a:ea typeface="+mj-ea"/>
              </a:rPr>
              <a:t>작품시현</a:t>
            </a:r>
            <a:endParaRPr lang="en-US" altLang="ko-KR" sz="3000" b="1" spc="-7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581070" y="5075826"/>
            <a:ext cx="3182930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5000" b="1" spc="-112" dirty="0">
                <a:solidFill>
                  <a:srgbClr val="FFFFFF"/>
                </a:solidFill>
                <a:latin typeface="+mj-ea"/>
                <a:ea typeface="+mj-ea"/>
              </a:rPr>
              <a:t>질의 응답</a:t>
            </a:r>
            <a:endParaRPr lang="en-US" sz="5000" b="1" spc="-112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581070" y="6438900"/>
            <a:ext cx="3182930" cy="371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4500" b="1" spc="-72" dirty="0">
                <a:solidFill>
                  <a:srgbClr val="FFFFFF"/>
                </a:solidFill>
                <a:latin typeface="+mj-ea"/>
                <a:ea typeface="+mj-ea"/>
              </a:rPr>
              <a:t>Q &amp; 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4D77D6-0E36-6401-995B-E38BDA50A344}"/>
              </a:ext>
            </a:extLst>
          </p:cNvPr>
          <p:cNvSpPr txBox="1"/>
          <p:nvPr/>
        </p:nvSpPr>
        <p:spPr>
          <a:xfrm>
            <a:off x="914400" y="2374717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서버 관리 및 배포</a:t>
            </a:r>
            <a:endParaRPr lang="en-US" sz="36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837656-6B81-9ABA-1283-FC7262BE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6" y="3924300"/>
            <a:ext cx="12161520" cy="5562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2161E72-4449-989B-810F-EE9C8762F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70" y="2500718"/>
            <a:ext cx="8661914" cy="5285564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C5FA183-7FE8-B967-8CDA-87C0A1A3FB1D}"/>
              </a:ext>
            </a:extLst>
          </p:cNvPr>
          <p:cNvSpPr txBox="1"/>
          <p:nvPr/>
        </p:nvSpPr>
        <p:spPr>
          <a:xfrm>
            <a:off x="152400" y="3372451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AWS – EC2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인스턴스 생성 </a:t>
            </a: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/ RDS DB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구축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33DACA6-A00A-2599-A3D4-E088C9823293}"/>
              </a:ext>
            </a:extLst>
          </p:cNvPr>
          <p:cNvSpPr txBox="1"/>
          <p:nvPr/>
        </p:nvSpPr>
        <p:spPr>
          <a:xfrm>
            <a:off x="8534400" y="1954802"/>
            <a:ext cx="533400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FileZilla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이용해 </a:t>
            </a:r>
            <a:r>
              <a:rPr lang="en-US" altLang="ko-KR" b="1" spc="-70" dirty="0">
                <a:solidFill>
                  <a:srgbClr val="004CC7"/>
                </a:solidFill>
                <a:latin typeface="+mj-ea"/>
                <a:ea typeface="+mj-ea"/>
              </a:rPr>
              <a:t>ubuntu </a:t>
            </a:r>
            <a:r>
              <a:rPr lang="ko-KR" altLang="en-US" b="1" spc="-70" dirty="0">
                <a:solidFill>
                  <a:srgbClr val="004CC7"/>
                </a:solidFill>
                <a:latin typeface="+mj-ea"/>
                <a:ea typeface="+mj-ea"/>
              </a:rPr>
              <a:t>서버로 파일 전송</a:t>
            </a:r>
            <a:endParaRPr lang="en-US" altLang="ko-KR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48F64-6C8C-8BB2-3465-3CBB6A30C49F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결과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24C1036-6BCB-F172-5B54-22DD46E2AFAA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519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960AD-1440-8955-ED1F-D7FB45EC9363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5A646C38-6F43-51D4-C9E0-D5C660466362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7C274F0-8E96-0CAF-98D4-D986D3AAC418}"/>
              </a:ext>
            </a:extLst>
          </p:cNvPr>
          <p:cNvSpPr txBox="1"/>
          <p:nvPr/>
        </p:nvSpPr>
        <p:spPr>
          <a:xfrm>
            <a:off x="10058400" y="432322"/>
            <a:ext cx="7581364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개발 목표와 최종 결과 부합 여부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8E678510-2DE7-A9A7-7095-DF94EC279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51132"/>
              </p:ext>
            </p:extLst>
          </p:nvPr>
        </p:nvGraphicFramePr>
        <p:xfrm>
          <a:off x="1043944" y="3619503"/>
          <a:ext cx="16431586" cy="5728058"/>
        </p:xfrm>
        <a:graphic>
          <a:graphicData uri="http://schemas.openxmlformats.org/drawingml/2006/table">
            <a:tbl>
              <a:tblPr/>
              <a:tblGrid>
                <a:gridCol w="215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0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5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752">
                <a:tc>
                  <a:txBody>
                    <a:bodyPr/>
                    <a:lstStyle/>
                    <a:p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구현 </a:t>
                      </a:r>
                      <a:r>
                        <a:rPr lang="en-US" altLang="ko-KR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목표 부합 여부</a:t>
                      </a:r>
                      <a:endParaRPr lang="en-US" sz="1100" b="1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부족한 점과 사유</a:t>
                      </a:r>
                      <a:endParaRPr lang="en-US" sz="2400" b="1" dirty="0">
                        <a:solidFill>
                          <a:srgbClr val="FFFFFF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계획 </a:t>
                      </a:r>
                      <a:endParaRPr lang="en-US" altLang="ko-KR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공유 커뮤니티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게시판을 통한 작성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삭제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조회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수정 기능 제공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단순 텍스트 게시글 작성만 가능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사진 및 미디어 파일 첨부할 수 있는 코드 구현 추가 요망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743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spc="-52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여행 정보 제공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( 5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개의 음식과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9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개의 장소 선택지로 제공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자료 부족으로 제공하는 정보의 양이 적음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409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spc="-52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최적 동선 제공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사용자 선택 바탕으로 가장 빠른 동선 계산해 제공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알고리즘 최적화 및 코드 구현 능력 부족으로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당일치기 여행 계획만 제공하고 있으며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구글 지도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API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를 사용하지 못함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57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defRPr/>
                      </a:pP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계획 공유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 구현 성공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최종 동선 계획 커뮤니티 공유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or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사진 저장 가능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커뮤니티로 공유 시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커뮤니티 페이지로 이동 기능만 구현함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vl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계획 내용 그대로 공유할 수 있는 코드 구현 추가 요망</a:t>
                      </a:r>
                      <a:endParaRPr lang="ko-KR" dirty="0">
                        <a:latin typeface="+mj-ea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34F7AD57-3227-234D-DE43-A647441BF564}"/>
              </a:ext>
            </a:extLst>
          </p:cNvPr>
          <p:cNvSpPr txBox="1"/>
          <p:nvPr/>
        </p:nvSpPr>
        <p:spPr>
          <a:xfrm>
            <a:off x="12805966" y="2506442"/>
            <a:ext cx="8876177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ko-KR" altLang="en-US" sz="2400" b="1" spc="-96" dirty="0">
                <a:solidFill>
                  <a:srgbClr val="494949"/>
                </a:solidFill>
                <a:latin typeface="+mj-ea"/>
                <a:ea typeface="+mj-ea"/>
              </a:rPr>
              <a:t>기능 구현 여부 및 미 구현 시 사유</a:t>
            </a:r>
            <a:endParaRPr lang="en-US" sz="2400" b="1" spc="-96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B65FD5E-BB58-5F1B-4A8A-E392A98FD4BD}"/>
              </a:ext>
            </a:extLst>
          </p:cNvPr>
          <p:cNvSpPr txBox="1"/>
          <p:nvPr/>
        </p:nvSpPr>
        <p:spPr>
          <a:xfrm>
            <a:off x="914400" y="2374717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기능 구현 확인 </a:t>
            </a:r>
            <a:r>
              <a:rPr lang="en-US" altLang="ko-KR" sz="3600" b="1" spc="-60" dirty="0">
                <a:solidFill>
                  <a:srgbClr val="004FCF"/>
                </a:solidFill>
                <a:latin typeface="+mj-ea"/>
                <a:ea typeface="+mj-ea"/>
              </a:rPr>
              <a:t>/ </a:t>
            </a:r>
            <a:r>
              <a:rPr lang="ko-KR" altLang="en-US" sz="3600" b="1" spc="-60" dirty="0" err="1">
                <a:solidFill>
                  <a:srgbClr val="004FCF"/>
                </a:solidFill>
                <a:latin typeface="+mj-ea"/>
                <a:ea typeface="+mj-ea"/>
              </a:rPr>
              <a:t>미구현</a:t>
            </a:r>
            <a:r>
              <a:rPr lang="ko-KR" altLang="en-US" sz="3600" b="1" spc="-60" dirty="0">
                <a:solidFill>
                  <a:srgbClr val="004FCF"/>
                </a:solidFill>
                <a:latin typeface="+mj-ea"/>
                <a:ea typeface="+mj-ea"/>
              </a:rPr>
              <a:t> 사유</a:t>
            </a:r>
            <a:endParaRPr lang="en-US" sz="3600" b="1" spc="-60" dirty="0">
              <a:solidFill>
                <a:srgbClr val="004FC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518089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1017" y="4518089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53351" y="4518089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>
                <a:latin typeface="+mj-ea"/>
                <a:ea typeface="+mj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5689" y="4518089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52844" y="5099965"/>
            <a:ext cx="799280" cy="5769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91875" y="4914900"/>
            <a:ext cx="634452" cy="8328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31803" y="5067300"/>
            <a:ext cx="719259" cy="7048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42593" y="5143500"/>
            <a:ext cx="676975" cy="71465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43837" y="6240611"/>
            <a:ext cx="2817294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로그인 기능 구현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카카오 </a:t>
            </a:r>
            <a:r>
              <a:rPr lang="en-US" altLang="ko-KR" sz="2000" b="1" spc="-80" dirty="0">
                <a:solidFill>
                  <a:srgbClr val="0B3B7B"/>
                </a:solidFill>
                <a:latin typeface="+mj-ea"/>
                <a:ea typeface="+mj-ea"/>
              </a:rPr>
              <a:t>or </a:t>
            </a: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구글 </a:t>
            </a:r>
            <a:r>
              <a:rPr lang="en-US" altLang="ko-KR" sz="2000" b="1" spc="-80" dirty="0">
                <a:solidFill>
                  <a:srgbClr val="0B3B7B"/>
                </a:solidFill>
                <a:latin typeface="+mj-ea"/>
                <a:ea typeface="+mj-ea"/>
              </a:rPr>
              <a:t>API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86274" y="6134100"/>
            <a:ext cx="2817294" cy="93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관리자 페이지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생성을 통한 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홈페이지 관리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00169" y="6134100"/>
            <a:ext cx="2817294" cy="94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최종 계획 공유 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사진이 아닌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소셜 공유 기능 추가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76026" y="6134100"/>
            <a:ext cx="2817294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최종 계획 화면에서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지도를 띄워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직관적인 동선 제공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551AA-96FB-F400-BC95-C9B2579AC3E2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0093EE91-D4BE-147B-0D97-F2D587D510C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24F35D3-8B66-20AB-E36B-1702F0B6F710}"/>
              </a:ext>
            </a:extLst>
          </p:cNvPr>
          <p:cNvSpPr txBox="1"/>
          <p:nvPr/>
        </p:nvSpPr>
        <p:spPr>
          <a:xfrm>
            <a:off x="11091432" y="408328"/>
            <a:ext cx="7581364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향후 개선 및 추가 기능 방향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2AD5738-E627-9FED-8640-7B336B2B5B65}"/>
              </a:ext>
            </a:extLst>
          </p:cNvPr>
          <p:cNvSpPr txBox="1"/>
          <p:nvPr/>
        </p:nvSpPr>
        <p:spPr>
          <a:xfrm>
            <a:off x="1371600" y="280116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개선 사항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04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0" y="1478963"/>
            <a:ext cx="8500904" cy="8559716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0966D-C583-FDBC-3A7B-FC29F1976805}"/>
              </a:ext>
            </a:extLst>
          </p:cNvPr>
          <p:cNvSpPr txBox="1"/>
          <p:nvPr/>
        </p:nvSpPr>
        <p:spPr>
          <a:xfrm>
            <a:off x="660936" y="939427"/>
            <a:ext cx="9888306" cy="996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9500" b="1" spc="-260" dirty="0">
                <a:solidFill>
                  <a:srgbClr val="004CC7"/>
                </a:solidFill>
                <a:latin typeface="+mj-ea"/>
                <a:ea typeface="+mj-ea"/>
              </a:rPr>
              <a:t>결론</a:t>
            </a:r>
            <a:endParaRPr lang="en-US" sz="9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F3167B7B-965C-FF82-9A09-35B5B8A776E9}"/>
              </a:ext>
            </a:extLst>
          </p:cNvPr>
          <p:cNvSpPr/>
          <p:nvPr/>
        </p:nvSpPr>
        <p:spPr>
          <a:xfrm>
            <a:off x="3600785" y="1409700"/>
            <a:ext cx="1387474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C85FD9A-76A7-CB5D-7586-ADEC9D27960D}"/>
              </a:ext>
            </a:extLst>
          </p:cNvPr>
          <p:cNvSpPr txBox="1"/>
          <p:nvPr/>
        </p:nvSpPr>
        <p:spPr>
          <a:xfrm>
            <a:off x="15011400" y="438815"/>
            <a:ext cx="7162800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4200" b="1" spc="-260" dirty="0">
                <a:solidFill>
                  <a:srgbClr val="004CC7"/>
                </a:solidFill>
                <a:latin typeface="+mj-ea"/>
                <a:ea typeface="+mj-ea"/>
              </a:rPr>
              <a:t>작품 시현</a:t>
            </a:r>
            <a:endParaRPr lang="en-US" sz="42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408DA8-9ADC-55C4-FF8E-0AB5BE82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58" y="3486109"/>
            <a:ext cx="6349173" cy="3196233"/>
          </a:xfrm>
          <a:prstGeom prst="rect">
            <a:avLst/>
          </a:prstGeom>
        </p:spPr>
      </p:pic>
      <p:pic>
        <p:nvPicPr>
          <p:cNvPr id="21" name="그림 20">
            <a:hlinkClick r:id="rId4"/>
            <a:extLst>
              <a:ext uri="{FF2B5EF4-FFF2-40B4-BE49-F238E27FC236}">
                <a16:creationId xmlns:a16="http://schemas.microsoft.com/office/drawing/2014/main" id="{6CA50373-5A11-3410-257F-C8431DF53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5327">
            <a:off x="2668749" y="5069048"/>
            <a:ext cx="2348431" cy="234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DA908-A80F-76C0-CD09-D4B97B575EA8}"/>
              </a:ext>
            </a:extLst>
          </p:cNvPr>
          <p:cNvSpPr txBox="1"/>
          <p:nvPr/>
        </p:nvSpPr>
        <p:spPr>
          <a:xfrm>
            <a:off x="1295400" y="3162943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  <a:hlinkClick r:id="rId6"/>
              </a:rPr>
              <a:t>http://kokodoo.site:8080/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04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6239934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38200" y="7886700"/>
            <a:ext cx="9888306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12000" dirty="0">
                <a:solidFill>
                  <a:srgbClr val="6CE5E8"/>
                </a:solidFill>
                <a:latin typeface="Now Bold Bold"/>
              </a:rPr>
              <a:t>Q &amp; A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95" y="-105834"/>
            <a:ext cx="18464389" cy="6239934"/>
            <a:chOff x="0" y="0"/>
            <a:chExt cx="24619186" cy="6440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870" t="29572" r="3585" b="33696"/>
            <a:stretch>
              <a:fillRect/>
            </a:stretch>
          </p:blipFill>
          <p:spPr>
            <a:xfrm>
              <a:off x="0" y="0"/>
              <a:ext cx="24619186" cy="644065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62000" y="8115300"/>
            <a:ext cx="9888306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9"/>
              </a:lnSpc>
            </a:pPr>
            <a:r>
              <a:rPr lang="en-US" sz="12000" dirty="0">
                <a:solidFill>
                  <a:srgbClr val="6CE5E8"/>
                </a:solidFill>
                <a:latin typeface="Now Bold Bold"/>
              </a:rPr>
              <a:t>THANK</a:t>
            </a:r>
            <a:r>
              <a:rPr lang="en-US" sz="7499" dirty="0">
                <a:solidFill>
                  <a:srgbClr val="6CE5E8"/>
                </a:solidFill>
                <a:latin typeface="Now Bold Bold"/>
              </a:rPr>
              <a:t>  </a:t>
            </a:r>
            <a:r>
              <a:rPr lang="en-US" sz="12000" dirty="0">
                <a:solidFill>
                  <a:srgbClr val="6CE5E8"/>
                </a:solidFill>
                <a:latin typeface="Now Bold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0185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232410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사회적 기술적 배경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3F28D7-2DE4-9177-1F35-24FDF784E6E7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70D6CE8-CC08-D815-059B-6F69A9EE6FBC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D8C4139-3317-4558-11AB-DC0835AD2C5D}"/>
              </a:ext>
            </a:extLst>
          </p:cNvPr>
          <p:cNvSpPr/>
          <p:nvPr/>
        </p:nvSpPr>
        <p:spPr>
          <a:xfrm>
            <a:off x="2004331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B23BC6F5-72D5-DBDB-C342-0A200FED7A57}"/>
              </a:ext>
            </a:extLst>
          </p:cNvPr>
          <p:cNvSpPr/>
          <p:nvPr/>
        </p:nvSpPr>
        <p:spPr>
          <a:xfrm>
            <a:off x="7653142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1FEF995-9670-63FE-3254-883A199FEF14}"/>
              </a:ext>
            </a:extLst>
          </p:cNvPr>
          <p:cNvSpPr/>
          <p:nvPr/>
        </p:nvSpPr>
        <p:spPr>
          <a:xfrm>
            <a:off x="13221929" y="7876370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77BC3-7F04-EBF4-4123-B58BA5E05F33}"/>
              </a:ext>
            </a:extLst>
          </p:cNvPr>
          <p:cNvSpPr txBox="1"/>
          <p:nvPr/>
        </p:nvSpPr>
        <p:spPr>
          <a:xfrm>
            <a:off x="1395307" y="8354445"/>
            <a:ext cx="4393625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자유롭게 개인 여행이 가능해 질 전망</a:t>
            </a:r>
            <a:endParaRPr lang="en-US" altLang="ko-KR" sz="1800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MBC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뉴스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6CE55-4C49-AA84-26DC-CF2ABC9D8796}"/>
              </a:ext>
            </a:extLst>
          </p:cNvPr>
          <p:cNvSpPr txBox="1"/>
          <p:nvPr/>
        </p:nvSpPr>
        <p:spPr>
          <a:xfrm>
            <a:off x="12612904" y="8302135"/>
            <a:ext cx="4393625" cy="62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전월 대비 해외 여행 </a:t>
            </a:r>
            <a:r>
              <a:rPr lang="ko-KR" altLang="en-US" sz="1800" spc="-72" dirty="0" err="1">
                <a:solidFill>
                  <a:srgbClr val="000D64"/>
                </a:solidFill>
                <a:latin typeface="+mj-ea"/>
                <a:ea typeface="+mj-ea"/>
              </a:rPr>
              <a:t>관심량</a:t>
            </a: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 증가</a:t>
            </a:r>
            <a:endParaRPr lang="en-US" altLang="ko-KR" sz="1800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데일리 한국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A8523E3-399A-7084-6C51-8CCD814BB98F}"/>
              </a:ext>
            </a:extLst>
          </p:cNvPr>
          <p:cNvGrpSpPr/>
          <p:nvPr/>
        </p:nvGrpSpPr>
        <p:grpSpPr>
          <a:xfrm>
            <a:off x="12509033" y="3636641"/>
            <a:ext cx="4435916" cy="2484113"/>
            <a:chOff x="0" y="-134774"/>
            <a:chExt cx="5180553" cy="2725050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A6C6E7C-6144-18C7-4F17-28A50F1F0EB1}"/>
                </a:ext>
              </a:extLst>
            </p:cNvPr>
            <p:cNvSpPr txBox="1"/>
            <p:nvPr/>
          </p:nvSpPr>
          <p:spPr>
            <a:xfrm>
              <a:off x="1852842" y="1683923"/>
              <a:ext cx="1474869" cy="71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u="none" dirty="0">
                  <a:solidFill>
                    <a:srgbClr val="004CC7"/>
                  </a:solidFill>
                  <a:latin typeface="+mj-ea"/>
                  <a:ea typeface="+mj-ea"/>
                </a:rPr>
                <a:t>70%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27D18AB-7E7E-46D1-10DA-3888F525B4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-134774"/>
              <a:ext cx="5180553" cy="2725050"/>
              <a:chOff x="0" y="-66079"/>
              <a:chExt cx="2540000" cy="1336079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4AD168C-9F80-A79E-BD91-CFDEBC565D87}"/>
                  </a:ext>
                </a:extLst>
              </p:cNvPr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286000" y="1264333"/>
                    </a:lnTo>
                    <a:cubicBezTo>
                      <a:pt x="2283499" y="704985"/>
                      <a:pt x="1829353" y="252867"/>
                      <a:pt x="1270000" y="252867"/>
                    </a:cubicBezTo>
                    <a:cubicBezTo>
                      <a:pt x="710647" y="252867"/>
                      <a:pt x="256501" y="704985"/>
                      <a:pt x="254000" y="126433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046D3EC-2A49-8F0C-0564-DB75440B7FE2}"/>
                  </a:ext>
                </a:extLst>
              </p:cNvPr>
              <p:cNvSpPr/>
              <p:nvPr/>
            </p:nvSpPr>
            <p:spPr>
              <a:xfrm>
                <a:off x="0" y="-66079"/>
                <a:ext cx="1952635" cy="1336079"/>
              </a:xfrm>
              <a:custGeom>
                <a:avLst/>
                <a:gdLst/>
                <a:ahLst/>
                <a:cxnLst/>
                <a:rect l="l" t="t" r="r" b="b"/>
                <a:pathLst>
                  <a:path w="1950500" h="1336079">
                    <a:moveTo>
                      <a:pt x="0" y="1336079"/>
                    </a:moveTo>
                    <a:cubicBezTo>
                      <a:pt x="0" y="872835"/>
                      <a:pt x="252229" y="446339"/>
                      <a:pt x="658173" y="223169"/>
                    </a:cubicBezTo>
                    <a:cubicBezTo>
                      <a:pt x="1064116" y="0"/>
                      <a:pt x="1559371" y="15564"/>
                      <a:pt x="1950500" y="263783"/>
                    </a:cubicBezTo>
                    <a:lnTo>
                      <a:pt x="1814400" y="478242"/>
                    </a:lnTo>
                    <a:cubicBezTo>
                      <a:pt x="1501497" y="279667"/>
                      <a:pt x="1105293" y="267216"/>
                      <a:pt x="780538" y="445751"/>
                    </a:cubicBezTo>
                    <a:cubicBezTo>
                      <a:pt x="455784" y="624287"/>
                      <a:pt x="254000" y="965484"/>
                      <a:pt x="254000" y="1336079"/>
                    </a:cubicBez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C0E81547-F509-2636-3B71-172865F14F86}"/>
              </a:ext>
            </a:extLst>
          </p:cNvPr>
          <p:cNvSpPr txBox="1"/>
          <p:nvPr/>
        </p:nvSpPr>
        <p:spPr>
          <a:xfrm>
            <a:off x="12946581" y="6822394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해외 여행 모바일</a:t>
            </a:r>
            <a:r>
              <a:rPr lang="en-US" altLang="ko-KR" sz="2800" b="1" spc="-70" dirty="0">
                <a:solidFill>
                  <a:srgbClr val="004CC7"/>
                </a:solidFill>
                <a:latin typeface="+mj-ea"/>
                <a:ea typeface="+mj-ea"/>
              </a:rPr>
              <a:t>, PC</a:t>
            </a: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 유입량 증가율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3EDC546D-938E-7C0B-E885-EAE4B718931A}"/>
              </a:ext>
            </a:extLst>
          </p:cNvPr>
          <p:cNvSpPr txBox="1"/>
          <p:nvPr/>
        </p:nvSpPr>
        <p:spPr>
          <a:xfrm>
            <a:off x="1780599" y="6716479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70" dirty="0">
                <a:solidFill>
                  <a:srgbClr val="004CC7"/>
                </a:solidFill>
                <a:latin typeface="+mj-ea"/>
                <a:ea typeface="+mj-ea"/>
              </a:rPr>
              <a:t>10</a:t>
            </a: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월부터 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일본 무비자 입국 재개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0" name="Picture 6" descr="32년 만의 엔저에 일본 여행 급증…수출기업은 근심 - MBN">
            <a:extLst>
              <a:ext uri="{FF2B5EF4-FFF2-40B4-BE49-F238E27FC236}">
                <a16:creationId xmlns:a16="http://schemas.microsoft.com/office/drawing/2014/main" id="{84D8C182-2049-C072-1A75-519DC280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44" y="3636641"/>
            <a:ext cx="4435916" cy="24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383BA1A7-6F14-B7C6-BDB7-1C0C76516931}"/>
              </a:ext>
            </a:extLst>
          </p:cNvPr>
          <p:cNvSpPr txBox="1"/>
          <p:nvPr/>
        </p:nvSpPr>
        <p:spPr>
          <a:xfrm>
            <a:off x="7385592" y="6793414"/>
            <a:ext cx="3560820" cy="85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엔화가치 하락으로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70" dirty="0">
                <a:solidFill>
                  <a:srgbClr val="004CC7"/>
                </a:solidFill>
                <a:latin typeface="+mj-ea"/>
                <a:ea typeface="+mj-ea"/>
              </a:rPr>
              <a:t>일본여행객 증가</a:t>
            </a:r>
            <a:endParaRPr lang="en-US" altLang="ko-KR" sz="20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065005D-79CC-8562-F52F-65E877E55E8D}"/>
              </a:ext>
            </a:extLst>
          </p:cNvPr>
          <p:cNvSpPr txBox="1"/>
          <p:nvPr/>
        </p:nvSpPr>
        <p:spPr>
          <a:xfrm>
            <a:off x="7044117" y="8196357"/>
            <a:ext cx="4393625" cy="9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1800" spc="-72" dirty="0">
                <a:solidFill>
                  <a:srgbClr val="000D64"/>
                </a:solidFill>
                <a:latin typeface="+mj-ea"/>
                <a:ea typeface="+mj-ea"/>
              </a:rPr>
              <a:t>‘</a:t>
            </a:r>
            <a:r>
              <a:rPr lang="ko-KR" altLang="en-US" sz="1800" spc="-72" dirty="0">
                <a:solidFill>
                  <a:srgbClr val="000D64"/>
                </a:solidFill>
                <a:latin typeface="+mj-ea"/>
                <a:ea typeface="+mj-ea"/>
              </a:rPr>
              <a:t>제주도 갈 돈이면 </a:t>
            </a:r>
            <a:r>
              <a:rPr lang="ko-KR" altLang="en-US" sz="1800" spc="-72" dirty="0" err="1">
                <a:solidFill>
                  <a:srgbClr val="000D64"/>
                </a:solidFill>
                <a:latin typeface="+mj-ea"/>
                <a:ea typeface="+mj-ea"/>
              </a:rPr>
              <a:t>일본간다</a:t>
            </a:r>
            <a:r>
              <a:rPr lang="en-US" altLang="ko-KR" sz="1800" spc="-72" dirty="0">
                <a:solidFill>
                  <a:srgbClr val="000D64"/>
                </a:solidFill>
                <a:latin typeface="+mj-ea"/>
                <a:ea typeface="+mj-ea"/>
              </a:rPr>
              <a:t>‘</a:t>
            </a:r>
            <a:endParaRPr lang="en-US" altLang="ko-KR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라는 말이 나올 정도로 일본 여행객 증가</a:t>
            </a:r>
            <a:endParaRPr lang="en-US" altLang="ko-KR" spc="-72" dirty="0">
              <a:solidFill>
                <a:srgbClr val="000D64"/>
              </a:solidFill>
              <a:latin typeface="+mj-ea"/>
              <a:ea typeface="+mj-ea"/>
            </a:endParaRPr>
          </a:p>
          <a:p>
            <a:pPr algn="ctr">
              <a:lnSpc>
                <a:spcPts val="2520"/>
              </a:lnSpc>
            </a:pP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출처 </a:t>
            </a:r>
            <a:r>
              <a:rPr lang="en-US" altLang="ko-KR" spc="-72" dirty="0">
                <a:solidFill>
                  <a:srgbClr val="000D64"/>
                </a:solidFill>
                <a:latin typeface="+mj-ea"/>
                <a:ea typeface="+mj-ea"/>
              </a:rPr>
              <a:t>: MBN </a:t>
            </a:r>
            <a:r>
              <a:rPr lang="ko-KR" altLang="en-US" spc="-72" dirty="0">
                <a:solidFill>
                  <a:srgbClr val="000D64"/>
                </a:solidFill>
                <a:latin typeface="+mj-ea"/>
                <a:ea typeface="+mj-ea"/>
              </a:rPr>
              <a:t>뉴스</a:t>
            </a:r>
            <a:endParaRPr lang="en-US" sz="1800" spc="-72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pic>
        <p:nvPicPr>
          <p:cNvPr id="23" name="Picture 4" descr="일본 관광' 빗장 풀린다‥무비자 입국 재개 (2022.09.14/뉴스투데이/MBC) - YouTube">
            <a:extLst>
              <a:ext uri="{FF2B5EF4-FFF2-40B4-BE49-F238E27FC236}">
                <a16:creationId xmlns:a16="http://schemas.microsoft.com/office/drawing/2014/main" id="{903A80B5-67DF-5FD0-1472-B71DD93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51" y="3641611"/>
            <a:ext cx="4435916" cy="24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45337600">
            <a:extLst>
              <a:ext uri="{FF2B5EF4-FFF2-40B4-BE49-F238E27FC236}">
                <a16:creationId xmlns:a16="http://schemas.microsoft.com/office/drawing/2014/main" id="{B124C8E4-4BD6-4022-3E4D-633C046E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4895850"/>
            <a:ext cx="45243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823BD2F-8350-8F92-1051-10DC9E9EE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209" y="30792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2051" name="_x145337600">
            <a:extLst>
              <a:ext uri="{FF2B5EF4-FFF2-40B4-BE49-F238E27FC236}">
                <a16:creationId xmlns:a16="http://schemas.microsoft.com/office/drawing/2014/main" id="{9518F8C9-94D1-2963-374D-381B2A8A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665" y="5274688"/>
            <a:ext cx="5400675" cy="35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2507E622-8F90-F010-3B69-0E12CCCE42A3}"/>
              </a:ext>
            </a:extLst>
          </p:cNvPr>
          <p:cNvSpPr txBox="1"/>
          <p:nvPr/>
        </p:nvSpPr>
        <p:spPr>
          <a:xfrm>
            <a:off x="1524000" y="3602817"/>
            <a:ext cx="356082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3600" b="1" spc="-70" dirty="0">
                <a:solidFill>
                  <a:srgbClr val="004CC7"/>
                </a:solidFill>
                <a:latin typeface="+mj-ea"/>
                <a:ea typeface="+mj-ea"/>
              </a:rPr>
              <a:t>일본 여행 커뮤니티</a:t>
            </a: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(</a:t>
            </a:r>
            <a:r>
              <a:rPr lang="ko-KR" altLang="en-US" sz="3600" b="1" spc="-70" dirty="0" err="1">
                <a:solidFill>
                  <a:srgbClr val="004CC7"/>
                </a:solidFill>
                <a:latin typeface="+mj-ea"/>
                <a:ea typeface="+mj-ea"/>
              </a:rPr>
              <a:t>네일동</a:t>
            </a: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)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B271388-C26A-2267-BCC7-4DAEB861DEB9}"/>
              </a:ext>
            </a:extLst>
          </p:cNvPr>
          <p:cNvSpPr txBox="1"/>
          <p:nvPr/>
        </p:nvSpPr>
        <p:spPr>
          <a:xfrm>
            <a:off x="13114450" y="3824260"/>
            <a:ext cx="356082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3600" b="1" spc="-70" dirty="0">
                <a:solidFill>
                  <a:srgbClr val="004CC7"/>
                </a:solidFill>
                <a:latin typeface="+mj-ea"/>
                <a:ea typeface="+mj-ea"/>
              </a:rPr>
              <a:t>일본 정부 관광국</a:t>
            </a:r>
            <a:endParaRPr lang="en-US" altLang="ko-KR" sz="3600" b="1" spc="-70" dirty="0">
              <a:solidFill>
                <a:srgbClr val="004CC7"/>
              </a:solidFill>
              <a:latin typeface="+mj-ea"/>
              <a:ea typeface="+mj-ea"/>
            </a:endParaRPr>
          </a:p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3600" b="1" spc="-70" dirty="0">
                <a:solidFill>
                  <a:srgbClr val="004CC7"/>
                </a:solidFill>
                <a:latin typeface="+mj-ea"/>
                <a:ea typeface="+mj-ea"/>
              </a:rPr>
              <a:t>Travel Japan</a:t>
            </a:r>
            <a:endParaRPr lang="en-US" altLang="ko-KR" sz="2800" b="1" spc="-7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9154270-9C9A-D204-B3D3-E00B6B8758CB}"/>
              </a:ext>
            </a:extLst>
          </p:cNvPr>
          <p:cNvSpPr txBox="1"/>
          <p:nvPr/>
        </p:nvSpPr>
        <p:spPr>
          <a:xfrm>
            <a:off x="1000495" y="2242691"/>
            <a:ext cx="700050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기존 문제점 및 요구사항</a:t>
            </a:r>
            <a:endParaRPr lang="en-US" sz="36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ACD507DE-3112-C513-F799-04F6B1DC82E9}"/>
              </a:ext>
            </a:extLst>
          </p:cNvPr>
          <p:cNvSpPr txBox="1"/>
          <p:nvPr/>
        </p:nvSpPr>
        <p:spPr>
          <a:xfrm>
            <a:off x="5638800" y="4819188"/>
            <a:ext cx="7091051" cy="13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5400" b="1" spc="-60" dirty="0">
                <a:solidFill>
                  <a:srgbClr val="1FA1E4"/>
                </a:solidFill>
                <a:latin typeface="+mj-ea"/>
                <a:ea typeface="+mj-ea"/>
              </a:rPr>
              <a:t>커뮤니티와 정보 제공</a:t>
            </a:r>
            <a:endParaRPr lang="en-US" altLang="ko-KR" sz="5400" b="1" spc="-60" dirty="0">
              <a:solidFill>
                <a:srgbClr val="1FA1E4"/>
              </a:solidFill>
              <a:latin typeface="+mj-ea"/>
              <a:ea typeface="+mj-ea"/>
            </a:endParaRPr>
          </a:p>
          <a:p>
            <a:pPr algn="ctr">
              <a:lnSpc>
                <a:spcPts val="3359"/>
              </a:lnSpc>
            </a:pPr>
            <a:endParaRPr lang="en-US" altLang="ko-KR" sz="5400" b="1" spc="-60" dirty="0">
              <a:solidFill>
                <a:srgbClr val="1FA1E4"/>
              </a:solidFill>
              <a:latin typeface="+mj-ea"/>
              <a:ea typeface="+mj-ea"/>
            </a:endParaRPr>
          </a:p>
          <a:p>
            <a:pPr algn="ctr">
              <a:lnSpc>
                <a:spcPts val="3359"/>
              </a:lnSpc>
            </a:pPr>
            <a:r>
              <a:rPr lang="ko-KR" altLang="en-US" sz="5400" b="1" spc="-60" dirty="0">
                <a:solidFill>
                  <a:srgbClr val="1FA1E4"/>
                </a:solidFill>
                <a:latin typeface="+mj-ea"/>
                <a:ea typeface="+mj-ea"/>
              </a:rPr>
              <a:t> 사이트만 존재</a:t>
            </a:r>
            <a:endParaRPr lang="en-US" sz="5400" b="1" spc="-60" dirty="0">
              <a:solidFill>
                <a:srgbClr val="1FA1E4"/>
              </a:solidFill>
              <a:latin typeface="+mj-ea"/>
              <a:ea typeface="+mj-ea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1CE8AA3B-79DA-57BE-8846-6AAD4593808B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3D3283C-F6FF-DA1B-4994-2063FEDB8351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DB45B6-0FBB-032B-0D1F-F45C986243EB}"/>
              </a:ext>
            </a:extLst>
          </p:cNvPr>
          <p:cNvSpPr txBox="1"/>
          <p:nvPr/>
        </p:nvSpPr>
        <p:spPr>
          <a:xfrm>
            <a:off x="13030307" y="480936"/>
            <a:ext cx="5105293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아이디어 도출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0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823BD2F-8350-8F92-1051-10DC9E9EE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9209" y="30792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49154270-9C9A-D204-B3D3-E00B6B8758CB}"/>
              </a:ext>
            </a:extLst>
          </p:cNvPr>
          <p:cNvSpPr txBox="1"/>
          <p:nvPr/>
        </p:nvSpPr>
        <p:spPr>
          <a:xfrm>
            <a:off x="1000495" y="2242691"/>
            <a:ext cx="700050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공감 인터뷰</a:t>
            </a:r>
            <a:endParaRPr lang="en-US" sz="36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1CE8AA3B-79DA-57BE-8846-6AAD4593808B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3D3283C-F6FF-DA1B-4994-2063FEDB8351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DB45B6-0FBB-032B-0D1F-F45C986243EB}"/>
              </a:ext>
            </a:extLst>
          </p:cNvPr>
          <p:cNvSpPr txBox="1"/>
          <p:nvPr/>
        </p:nvSpPr>
        <p:spPr>
          <a:xfrm>
            <a:off x="13030307" y="480936"/>
            <a:ext cx="5105293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아이디어 도출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7" name="그림 6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985A4411-DB2B-5FDB-CEA8-1EDDFAB3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743700"/>
            <a:ext cx="2143125" cy="2143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AC36E6-AF60-A5B4-75CF-FE79EA551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10" y="6747044"/>
            <a:ext cx="2203499" cy="2203499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D4FA8D0-1737-35AC-3769-DA394104C93A}"/>
              </a:ext>
            </a:extLst>
          </p:cNvPr>
          <p:cNvSpPr/>
          <p:nvPr/>
        </p:nvSpPr>
        <p:spPr>
          <a:xfrm>
            <a:off x="2702352" y="3543300"/>
            <a:ext cx="6441647" cy="3200400"/>
          </a:xfrm>
          <a:prstGeom prst="wedgeRoundRectCallout">
            <a:avLst>
              <a:gd name="adj1" fmla="val -43653"/>
              <a:gd name="adj2" fmla="val 655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kern="0" spc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일본 여행을 가고 싶은데</a:t>
            </a:r>
            <a:r>
              <a:rPr lang="en-US" altLang="ko-KR" sz="3200" b="1" kern="0" spc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1" kern="0" spc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친구들은 제가 원하는 지역이 아니라 다른 관광지를 보고 싶어 해서 같은 관심사를 가진 사람이랑 여행을 가고 싶습니다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9D697B0A-46B0-421C-9528-6D51C41EE27D}"/>
              </a:ext>
            </a:extLst>
          </p:cNvPr>
          <p:cNvSpPr/>
          <p:nvPr/>
        </p:nvSpPr>
        <p:spPr>
          <a:xfrm>
            <a:off x="11331702" y="3539956"/>
            <a:ext cx="6143827" cy="3203744"/>
          </a:xfrm>
          <a:prstGeom prst="wedgeRoundRectCallout">
            <a:avLst>
              <a:gd name="adj1" fmla="val -43653"/>
              <a:gd name="adj2" fmla="val 655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b="1" kern="0" spc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일본 여행을 가보고 싶어</a:t>
            </a:r>
            <a:endParaRPr lang="en-US" altLang="ko-KR" sz="3300" b="1" kern="0" spc="0" dirty="0">
              <a:solidFill>
                <a:schemeClr val="tx2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3300" b="1" kern="0" dirty="0">
                <a:solidFill>
                  <a:schemeClr val="tx2"/>
                </a:solidFill>
                <a:latin typeface="+mj-ea"/>
                <a:ea typeface="+mj-ea"/>
              </a:rPr>
              <a:t>찾아보는데 정보가 너무 많아서 동선이랑 계획 짜는게 </a:t>
            </a:r>
            <a:endParaRPr lang="en-US" altLang="ko-KR" sz="3300" b="1" kern="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300" b="1" kern="0" dirty="0">
                <a:solidFill>
                  <a:schemeClr val="tx2"/>
                </a:solidFill>
                <a:latin typeface="+mj-ea"/>
                <a:ea typeface="+mj-ea"/>
              </a:rPr>
              <a:t>너무 어렵고 귀찮아요</a:t>
            </a:r>
            <a:endParaRPr lang="ko-KR" altLang="en-US" sz="33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31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228624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600" b="1" spc="-60" dirty="0">
                <a:solidFill>
                  <a:srgbClr val="000D64"/>
                </a:solidFill>
                <a:latin typeface="+mj-ea"/>
                <a:ea typeface="+mj-ea"/>
              </a:rPr>
              <a:t>마인드맵</a:t>
            </a:r>
            <a:endParaRPr lang="en-US" altLang="ko-KR" sz="36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72595E8-2223-9D09-B5D0-D11CD1C70401}"/>
              </a:ext>
            </a:extLst>
          </p:cNvPr>
          <p:cNvSpPr txBox="1"/>
          <p:nvPr/>
        </p:nvSpPr>
        <p:spPr>
          <a:xfrm>
            <a:off x="13030307" y="480936"/>
            <a:ext cx="5105293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아이디어 도출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E17C5-5D57-B101-10BB-3B2272A0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70179"/>
            <a:ext cx="14935200" cy="636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5D890-40E3-312D-58A4-00EBF593BA9A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설계 개요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438BCB7-00B9-0963-5C39-92369B6C8718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442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4518089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1017" y="4518089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53351" y="4518089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>
                <a:latin typeface="+mj-ea"/>
                <a:ea typeface="+mj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5689" y="4518089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b="1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52844" y="5255360"/>
            <a:ext cx="799280" cy="5769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391875" y="5127421"/>
            <a:ext cx="634452" cy="83281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31803" y="5151643"/>
            <a:ext cx="719259" cy="70487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42593" y="5193983"/>
            <a:ext cx="676975" cy="71465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6397" y="6331935"/>
            <a:ext cx="281729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여행 계획 공유 커뮤니티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304046" y="6336121"/>
            <a:ext cx="281729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여행 정보 제공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82785" y="6239009"/>
            <a:ext cx="2817294" cy="61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사용자 선택 바탕으로</a:t>
            </a:r>
            <a:endParaRPr lang="en-US" altLang="ko-KR" sz="2000" b="1" spc="-80" dirty="0">
              <a:solidFill>
                <a:srgbClr val="0B3B7B"/>
              </a:solidFill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b="1" spc="-80" dirty="0">
                <a:solidFill>
                  <a:srgbClr val="0B3B7B"/>
                </a:solidFill>
                <a:latin typeface="+mj-ea"/>
                <a:ea typeface="+mj-ea"/>
              </a:rPr>
              <a:t>최적 동선 제공</a:t>
            </a:r>
            <a:endParaRPr lang="en-US" sz="20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76026" y="6343605"/>
            <a:ext cx="281729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b="1" spc="-80" dirty="0">
                <a:solidFill>
                  <a:srgbClr val="0B3B7B"/>
                </a:solidFill>
                <a:latin typeface="+mj-ea"/>
                <a:ea typeface="+mj-ea"/>
              </a:rPr>
              <a:t>완성된 계획 공유</a:t>
            </a:r>
            <a:endParaRPr lang="en-US" sz="2400" b="1" spc="-80" dirty="0">
              <a:solidFill>
                <a:srgbClr val="0B3B7B"/>
              </a:solidFill>
              <a:latin typeface="+mj-ea"/>
              <a:ea typeface="+mj-ea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81C932C-4F70-BF2C-FFE8-69BEAAB91FA8}"/>
              </a:ext>
            </a:extLst>
          </p:cNvPr>
          <p:cNvSpPr txBox="1"/>
          <p:nvPr/>
        </p:nvSpPr>
        <p:spPr>
          <a:xfrm>
            <a:off x="14366316" y="480936"/>
            <a:ext cx="48768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세부 목표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E87679C8-D67C-FADE-57B6-E09EE1DDA656}"/>
              </a:ext>
            </a:extLst>
          </p:cNvPr>
          <p:cNvSpPr txBox="1"/>
          <p:nvPr/>
        </p:nvSpPr>
        <p:spPr>
          <a:xfrm>
            <a:off x="1371600" y="2801160"/>
            <a:ext cx="60285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4000" b="1" spc="-60" dirty="0">
                <a:solidFill>
                  <a:srgbClr val="000D64"/>
                </a:solidFill>
                <a:latin typeface="+mj-ea"/>
                <a:ea typeface="+mj-ea"/>
              </a:rPr>
              <a:t>주요 기능</a:t>
            </a:r>
            <a:endParaRPr lang="en-US" sz="40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7C310-C443-2437-9C90-4EC5DDE9FA6F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상세 설계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34B173BE-6520-980A-74CA-F97952B27762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">
            <a:extLst>
              <a:ext uri="{FF2B5EF4-FFF2-40B4-BE49-F238E27FC236}">
                <a16:creationId xmlns:a16="http://schemas.microsoft.com/office/drawing/2014/main" id="{AD86898E-2188-AAB0-D502-DD297EA23161}"/>
              </a:ext>
            </a:extLst>
          </p:cNvPr>
          <p:cNvSpPr txBox="1"/>
          <p:nvPr/>
        </p:nvSpPr>
        <p:spPr>
          <a:xfrm>
            <a:off x="15240000" y="348870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설계도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A2DB37-0869-B8E8-F632-79365B378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06191"/>
            <a:ext cx="14935200" cy="7099909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93DFFAB-F020-34F3-EE5B-204F7871DE58}"/>
              </a:ext>
            </a:extLst>
          </p:cNvPr>
          <p:cNvSpPr txBox="1"/>
          <p:nvPr/>
        </p:nvSpPr>
        <p:spPr>
          <a:xfrm>
            <a:off x="76200" y="2750178"/>
            <a:ext cx="4715356" cy="457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4000" b="1" spc="-70" dirty="0">
                <a:solidFill>
                  <a:srgbClr val="004CC7"/>
                </a:solidFill>
                <a:latin typeface="+mj-lt"/>
              </a:rPr>
              <a:t>유저 플로우</a:t>
            </a:r>
            <a:endParaRPr lang="en-US" altLang="ko-KR" sz="4000" b="1" spc="-70" dirty="0">
              <a:solidFill>
                <a:srgbClr val="004CC7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4D3FF-0C44-53D5-9340-D6383EE14408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상세 설계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863B7DF-E7F8-2AB6-0B8F-43C27DEFAB2D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26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">
            <a:extLst>
              <a:ext uri="{FF2B5EF4-FFF2-40B4-BE49-F238E27FC236}">
                <a16:creationId xmlns:a16="http://schemas.microsoft.com/office/drawing/2014/main" id="{AD86898E-2188-AAB0-D502-DD297EA23161}"/>
              </a:ext>
            </a:extLst>
          </p:cNvPr>
          <p:cNvSpPr txBox="1"/>
          <p:nvPr/>
        </p:nvSpPr>
        <p:spPr>
          <a:xfrm>
            <a:off x="15240000" y="348870"/>
            <a:ext cx="3581400" cy="88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5500" b="1" spc="-260" dirty="0">
                <a:solidFill>
                  <a:srgbClr val="004CC7"/>
                </a:solidFill>
                <a:latin typeface="+mj-ea"/>
                <a:ea typeface="+mj-ea"/>
              </a:rPr>
              <a:t>설계도</a:t>
            </a:r>
            <a:endParaRPr lang="en-US" sz="55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7FA6A-A9D0-40C3-4162-E6CF1AF8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167" y="4654629"/>
            <a:ext cx="5486400" cy="2806542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1C55AA06-8285-35AA-D2A2-33DFA182C8B7}"/>
              </a:ext>
            </a:extLst>
          </p:cNvPr>
          <p:cNvSpPr txBox="1"/>
          <p:nvPr/>
        </p:nvSpPr>
        <p:spPr>
          <a:xfrm>
            <a:off x="9606011" y="4285558"/>
            <a:ext cx="4715356" cy="462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4000" b="1" spc="-70" dirty="0">
                <a:solidFill>
                  <a:srgbClr val="004CC7"/>
                </a:solidFill>
                <a:latin typeface="+mj-lt"/>
              </a:rPr>
              <a:t>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A4C1E-CB94-9F50-B5E5-2B69850EFCAD}"/>
              </a:ext>
            </a:extLst>
          </p:cNvPr>
          <p:cNvSpPr txBox="1"/>
          <p:nvPr/>
        </p:nvSpPr>
        <p:spPr>
          <a:xfrm>
            <a:off x="1034035" y="2376558"/>
            <a:ext cx="6028583" cy="49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4200"/>
              </a:lnSpc>
              <a:buFont typeface="Arial"/>
              <a:buChar char="•"/>
            </a:pPr>
            <a:r>
              <a:rPr lang="ko-KR" altLang="en-US" sz="3200" b="1" spc="-60" dirty="0">
                <a:solidFill>
                  <a:srgbClr val="000D64"/>
                </a:solidFill>
                <a:latin typeface="+mj-ea"/>
                <a:ea typeface="+mj-ea"/>
              </a:rPr>
              <a:t>화면설계도</a:t>
            </a:r>
            <a:endParaRPr lang="en-US" altLang="ko-KR" sz="3200" b="1" spc="-60" dirty="0">
              <a:solidFill>
                <a:srgbClr val="000D64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07B76C-2837-9FA6-1548-E8B6E2260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6" y="3182043"/>
            <a:ext cx="5133499" cy="3883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A22B81-62F5-8607-3F6F-2DE8F8E85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82" y="6057900"/>
            <a:ext cx="4656876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1E0BF-3FF4-C060-7DAF-AF3F4D873158}"/>
              </a:ext>
            </a:extLst>
          </p:cNvPr>
          <p:cNvSpPr txBox="1"/>
          <p:nvPr/>
        </p:nvSpPr>
        <p:spPr>
          <a:xfrm>
            <a:off x="660936" y="939427"/>
            <a:ext cx="9888306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ko-KR" altLang="en-US" sz="8800" b="1" spc="-260" dirty="0">
                <a:solidFill>
                  <a:srgbClr val="004CC7"/>
                </a:solidFill>
                <a:latin typeface="+mj-ea"/>
                <a:ea typeface="+mj-ea"/>
              </a:rPr>
              <a:t>상세 설계</a:t>
            </a:r>
            <a:endParaRPr lang="en-US" sz="8800" b="1" spc="-260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42D2010-9173-F6B0-BF6E-C15C40B907A8}"/>
              </a:ext>
            </a:extLst>
          </p:cNvPr>
          <p:cNvSpPr/>
          <p:nvPr/>
        </p:nvSpPr>
        <p:spPr>
          <a:xfrm>
            <a:off x="5638799" y="1361562"/>
            <a:ext cx="11836731" cy="48138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31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1137</Words>
  <Application>Microsoft Office PowerPoint</Application>
  <PresentationFormat>사용자 지정</PresentationFormat>
  <Paragraphs>278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Now Bold Bold</vt:lpstr>
      <vt:lpstr>Arial</vt:lpstr>
      <vt:lpstr>맑은 고딕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cp:lastModifiedBy>강성현</cp:lastModifiedBy>
  <cp:revision>39</cp:revision>
  <dcterms:created xsi:type="dcterms:W3CDTF">2006-08-16T00:00:00Z</dcterms:created>
  <dcterms:modified xsi:type="dcterms:W3CDTF">2022-11-22T18:23:54Z</dcterms:modified>
  <dc:identifier>DAFRKCe0O0I</dc:identifier>
</cp:coreProperties>
</file>